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76" r:id="rId7"/>
    <p:sldId id="277" r:id="rId8"/>
    <p:sldId id="285" r:id="rId9"/>
    <p:sldId id="286" r:id="rId10"/>
    <p:sldId id="287" r:id="rId11"/>
    <p:sldId id="279" r:id="rId12"/>
    <p:sldId id="281" r:id="rId13"/>
    <p:sldId id="289" r:id="rId14"/>
    <p:sldId id="280" r:id="rId15"/>
    <p:sldId id="290" r:id="rId16"/>
    <p:sldId id="282" r:id="rId17"/>
    <p:sldId id="283" r:id="rId18"/>
    <p:sldId id="284" r:id="rId19"/>
    <p:sldId id="275"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388B1E-E797-69D6-6FA5-730BF2860C06}" name="shri yadav" initials="sy" userId="7e7860a85f799b0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5" autoAdjust="0"/>
    <p:restoredTop sz="95223" autoAdjust="0"/>
  </p:normalViewPr>
  <p:slideViewPr>
    <p:cSldViewPr snapToGrid="0">
      <p:cViewPr varScale="1">
        <p:scale>
          <a:sx n="117" d="100"/>
          <a:sy n="117" d="100"/>
        </p:scale>
        <p:origin x="204" y="5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AECFD1F-001B-5264-36CF-B3D2C0F8974F}"/>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0FFFDAA7-8C81-6C39-7B1F-6B85CEDF2A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5C792459-FE53-6F26-DC93-8A6E3F1234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776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587ED8F-62D7-3B16-AE06-FF6BF822D9D1}"/>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CA20908F-FB3B-8E20-7AA4-CD78378F8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A59378D6-C97D-FC39-2DA1-EF85844ADF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795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5FE23D1-3A06-F16A-609B-738F92EBA251}"/>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8FE06149-C08E-4B07-FF0B-82322EB86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13A0BA92-7EF8-DBC8-E1E4-931E08911B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206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7A82F3DB-67C3-08C2-C4E2-AEEA82BD1ECD}"/>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12614156-D88B-129A-A2D4-723318B93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36A37462-FFFE-29EE-C29B-A4D8398489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929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48B9CBE-74A9-C65F-37E1-942DA600F7EF}"/>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772F70D4-2750-2623-9EDD-AC84A5557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CE928724-242A-D3DB-D956-EE9FAF3EFA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7121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3342414-178B-7075-9201-1F308F748D21}"/>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427DE6B2-812C-D90C-07CF-661E7E41CD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1EB5D331-162D-65A0-6A47-E7AA3DA636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751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03559D5-AF28-54AA-D5DD-4F37A1D4F14F}"/>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F798F6F3-2DD7-2E14-457A-A952049B9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EA97EC31-7774-E9CC-F5AD-3FDC168D41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120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102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461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926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917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123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AA14E01-0CA6-224F-89F7-9FB32DB79B9C}"/>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7A7CC2E0-428B-5212-DBEE-87A71F6EEE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CA7B52A5-C1F8-9ECF-B8C1-E26756B011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673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F4195D7-7B79-CF8A-346F-5AC77E1EB51B}"/>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D385B31B-BC40-361A-2270-B2B1933F49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65466B84-47D3-2756-9FFD-A4DDF2CF06A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822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9C3DF55-E6BB-A100-A5BA-4E80825B0213}"/>
            </a:ext>
          </a:extLst>
        </p:cNvPr>
        <p:cNvGrpSpPr/>
        <p:nvPr/>
      </p:nvGrpSpPr>
      <p:grpSpPr>
        <a:xfrm>
          <a:off x="0" y="0"/>
          <a:ext cx="0" cy="0"/>
          <a:chOff x="0" y="0"/>
          <a:chExt cx="0" cy="0"/>
        </a:xfrm>
      </p:grpSpPr>
      <p:sp>
        <p:nvSpPr>
          <p:cNvPr id="57" name="Google Shape;57;gbd08f57e3d_0_0:notes">
            <a:extLst>
              <a:ext uri="{FF2B5EF4-FFF2-40B4-BE49-F238E27FC236}">
                <a16:creationId xmlns:a16="http://schemas.microsoft.com/office/drawing/2014/main" id="{70F4CDCE-467C-93A3-D241-25BD56C865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a:extLst>
              <a:ext uri="{FF2B5EF4-FFF2-40B4-BE49-F238E27FC236}">
                <a16:creationId xmlns:a16="http://schemas.microsoft.com/office/drawing/2014/main" id="{A952F1D3-2993-0635-24F0-6F17E249B4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490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89038"/>
            <a:ext cx="9144000" cy="4491125"/>
          </a:xfrm>
          <a:prstGeom prst="rect">
            <a:avLst/>
          </a:prstGeom>
          <a:noFill/>
          <a:ln>
            <a:noFill/>
          </a:ln>
        </p:spPr>
        <p:txBody>
          <a:bodyPr spcFirstLastPara="1" wrap="square" lIns="91425" tIns="91425" rIns="91425" bIns="91425" anchor="b" anchorCtr="0">
            <a:noAutofit/>
          </a:bodyPr>
          <a:lstStyle/>
          <a:p>
            <a:pPr marL="635" marR="130175">
              <a:lnSpc>
                <a:spcPct val="100000"/>
              </a:lnSpc>
              <a:spcBef>
                <a:spcPts val="105"/>
              </a:spcBef>
            </a:pPr>
            <a:r>
              <a:rPr lang="en-IN" sz="4000" spc="-80" dirty="0">
                <a:solidFill>
                  <a:schemeClr val="tx1"/>
                </a:solidFill>
              </a:rPr>
              <a:t>Computer Vision</a:t>
            </a:r>
            <a:br>
              <a:rPr lang="en-IN" sz="4000" spc="-380" dirty="0">
                <a:solidFill>
                  <a:schemeClr val="tx1"/>
                </a:solidFill>
              </a:rPr>
            </a:br>
            <a:r>
              <a:rPr lang="en-IN" sz="4000" spc="-380" dirty="0">
                <a:solidFill>
                  <a:schemeClr val="tx1"/>
                </a:solidFill>
              </a:rPr>
              <a:t>Metal Surface Defect Detection</a:t>
            </a:r>
            <a:br>
              <a:rPr lang="en-US" sz="4000" spc="-110" dirty="0">
                <a:solidFill>
                  <a:srgbClr val="124F5C"/>
                </a:solidFill>
              </a:rPr>
            </a:br>
            <a:r>
              <a:rPr lang="en-US" sz="1800" spc="-110" dirty="0">
                <a:solidFill>
                  <a:srgbClr val="124F5C"/>
                </a:solidFill>
              </a:rPr>
              <a:t>By</a:t>
            </a:r>
            <a:br>
              <a:rPr lang="en-US" sz="1800" spc="-110" dirty="0">
                <a:solidFill>
                  <a:srgbClr val="124F5C"/>
                </a:solidFill>
              </a:rPr>
            </a:br>
            <a:r>
              <a:rPr lang="en-US" sz="1800" spc="-110" dirty="0">
                <a:solidFill>
                  <a:srgbClr val="124F5C"/>
                </a:solidFill>
              </a:rPr>
              <a:t>Shri Prakash Yadav</a:t>
            </a:r>
            <a:br>
              <a:rPr lang="en-US" sz="1800" spc="-110" dirty="0">
                <a:solidFill>
                  <a:srgbClr val="124F5C"/>
                </a:solidFill>
              </a:rPr>
            </a:br>
            <a:r>
              <a:rPr lang="en-US" sz="1800" spc="-110" dirty="0">
                <a:solidFill>
                  <a:srgbClr val="124F5C"/>
                </a:solidFill>
              </a:rPr>
              <a:t>Mohammed </a:t>
            </a:r>
            <a:r>
              <a:rPr lang="en-US" sz="1800" spc="-110" dirty="0" err="1">
                <a:solidFill>
                  <a:srgbClr val="124F5C"/>
                </a:solidFill>
              </a:rPr>
              <a:t>Arhaam</a:t>
            </a:r>
            <a:endParaRPr sz="18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01894AA-F707-446B-0EE4-70C4B1D462A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E4C8EEC-B193-1B98-0C7E-A59048DC86A2}"/>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5B77587-3E8F-2C71-2B66-5D5DE14B333F}"/>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D70FD913-0B57-975E-94A6-148F0DF7A9CD}"/>
              </a:ext>
            </a:extLst>
          </p:cNvPr>
          <p:cNvSpPr txBox="1"/>
          <p:nvPr/>
        </p:nvSpPr>
        <p:spPr>
          <a:xfrm>
            <a:off x="451076" y="285304"/>
            <a:ext cx="4268067" cy="400110"/>
          </a:xfrm>
          <a:prstGeom prst="rect">
            <a:avLst/>
          </a:prstGeom>
          <a:noFill/>
        </p:spPr>
        <p:txBody>
          <a:bodyPr wrap="square" rtlCol="0">
            <a:spAutoFit/>
          </a:bodyPr>
          <a:lstStyle/>
          <a:p>
            <a:r>
              <a:rPr lang="en-US" sz="2000" b="1" dirty="0">
                <a:solidFill>
                  <a:schemeClr val="tx1"/>
                </a:solidFill>
              </a:rPr>
              <a:t>Signal-to-Noise Ratio Distribution</a:t>
            </a:r>
            <a:endParaRPr lang="en-IN" sz="2000" b="1" dirty="0">
              <a:solidFill>
                <a:schemeClr val="tx1"/>
              </a:solidFill>
            </a:endParaRPr>
          </a:p>
        </p:txBody>
      </p:sp>
      <p:sp>
        <p:nvSpPr>
          <p:cNvPr id="7" name="TextBox 6">
            <a:extLst>
              <a:ext uri="{FF2B5EF4-FFF2-40B4-BE49-F238E27FC236}">
                <a16:creationId xmlns:a16="http://schemas.microsoft.com/office/drawing/2014/main" id="{3D8E73AF-0AA9-28EE-7BD7-4AB8E03C6FBC}"/>
              </a:ext>
            </a:extLst>
          </p:cNvPr>
          <p:cNvSpPr txBox="1"/>
          <p:nvPr/>
        </p:nvSpPr>
        <p:spPr>
          <a:xfrm>
            <a:off x="410255" y="781646"/>
            <a:ext cx="4553630" cy="1815882"/>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accent5">
                    <a:lumMod val="50000"/>
                  </a:schemeClr>
                </a:solidFill>
                <a:effectLst/>
                <a:latin typeface="+mn-lt"/>
              </a:rPr>
              <a:t>Most images in our dataset have SNR values between 3 and 12, which indicates high to moderate noise levels in most of the images.</a:t>
            </a:r>
          </a:p>
          <a:p>
            <a:endParaRPr lang="en-US" sz="1600" b="0" i="0" dirty="0">
              <a:solidFill>
                <a:schemeClr val="accent5">
                  <a:lumMod val="50000"/>
                </a:schemeClr>
              </a:solidFill>
              <a:effectLst/>
              <a:latin typeface="+mn-lt"/>
            </a:endParaRPr>
          </a:p>
          <a:p>
            <a:pPr marL="285750" indent="-285750">
              <a:buFont typeface="Arial" panose="020B0604020202020204" pitchFamily="34" charset="0"/>
              <a:buChar char="•"/>
            </a:pPr>
            <a:r>
              <a:rPr lang="en-US" sz="1600" dirty="0">
                <a:solidFill>
                  <a:schemeClr val="accent5">
                    <a:lumMod val="50000"/>
                  </a:schemeClr>
                </a:solidFill>
                <a:latin typeface="+mn-lt"/>
              </a:rPr>
              <a:t>Very few</a:t>
            </a:r>
            <a:r>
              <a:rPr lang="en-US" sz="1600" b="0" i="0" dirty="0">
                <a:solidFill>
                  <a:schemeClr val="accent5">
                    <a:lumMod val="50000"/>
                  </a:schemeClr>
                </a:solidFill>
                <a:effectLst/>
                <a:latin typeface="+mn-lt"/>
              </a:rPr>
              <a:t> images have SNR values greater than </a:t>
            </a:r>
            <a:r>
              <a:rPr lang="en-US" sz="1600" dirty="0">
                <a:solidFill>
                  <a:schemeClr val="accent5">
                    <a:lumMod val="50000"/>
                  </a:schemeClr>
                </a:solidFill>
                <a:latin typeface="+mn-lt"/>
              </a:rPr>
              <a:t>15</a:t>
            </a:r>
            <a:r>
              <a:rPr lang="en-US" sz="1600" b="0" i="0" dirty="0">
                <a:solidFill>
                  <a:schemeClr val="accent5">
                    <a:lumMod val="50000"/>
                  </a:schemeClr>
                </a:solidFill>
                <a:effectLst/>
                <a:latin typeface="+mn-lt"/>
              </a:rPr>
              <a:t>, indicating a very small number of clean images.</a:t>
            </a:r>
          </a:p>
        </p:txBody>
      </p:sp>
      <p:pic>
        <p:nvPicPr>
          <p:cNvPr id="5" name="Picture 4">
            <a:extLst>
              <a:ext uri="{FF2B5EF4-FFF2-40B4-BE49-F238E27FC236}">
                <a16:creationId xmlns:a16="http://schemas.microsoft.com/office/drawing/2014/main" id="{40843DCD-43DD-678D-20AA-5B8C35ADB27D}"/>
              </a:ext>
            </a:extLst>
          </p:cNvPr>
          <p:cNvPicPr>
            <a:picLocks noChangeAspect="1"/>
          </p:cNvPicPr>
          <p:nvPr/>
        </p:nvPicPr>
        <p:blipFill>
          <a:blip r:embed="rId3"/>
          <a:stretch>
            <a:fillRect/>
          </a:stretch>
        </p:blipFill>
        <p:spPr>
          <a:xfrm>
            <a:off x="5205718" y="583690"/>
            <a:ext cx="3865819" cy="2845310"/>
          </a:xfrm>
          <a:prstGeom prst="rect">
            <a:avLst/>
          </a:prstGeom>
        </p:spPr>
      </p:pic>
    </p:spTree>
    <p:extLst>
      <p:ext uri="{BB962C8B-B14F-4D97-AF65-F5344CB8AC3E}">
        <p14:creationId xmlns:p14="http://schemas.microsoft.com/office/powerpoint/2010/main" val="8849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6DBDE65-2FE5-966B-3F6A-4DD5DF1006D0}"/>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4DC65FB-F322-6155-1D90-9FBF22661340}"/>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5179EA61-F6F5-279B-DF85-F08567E74694}"/>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C1974E0A-8346-1147-48E9-5B0F55E26CAA}"/>
              </a:ext>
            </a:extLst>
          </p:cNvPr>
          <p:cNvSpPr txBox="1"/>
          <p:nvPr/>
        </p:nvSpPr>
        <p:spPr>
          <a:xfrm>
            <a:off x="451077" y="285304"/>
            <a:ext cx="2739118" cy="400110"/>
          </a:xfrm>
          <a:prstGeom prst="rect">
            <a:avLst/>
          </a:prstGeom>
          <a:noFill/>
        </p:spPr>
        <p:txBody>
          <a:bodyPr wrap="square" rtlCol="0">
            <a:spAutoFit/>
          </a:bodyPr>
          <a:lstStyle/>
          <a:p>
            <a:r>
              <a:rPr lang="en-US" sz="2000" b="1" dirty="0">
                <a:solidFill>
                  <a:schemeClr val="tx1"/>
                </a:solidFill>
              </a:rPr>
              <a:t>CNN Model</a:t>
            </a:r>
            <a:endParaRPr lang="en-IN" sz="2000" b="1" dirty="0">
              <a:solidFill>
                <a:schemeClr val="tx1"/>
              </a:solidFill>
            </a:endParaRPr>
          </a:p>
        </p:txBody>
      </p:sp>
      <p:pic>
        <p:nvPicPr>
          <p:cNvPr id="5" name="Picture 4">
            <a:extLst>
              <a:ext uri="{FF2B5EF4-FFF2-40B4-BE49-F238E27FC236}">
                <a16:creationId xmlns:a16="http://schemas.microsoft.com/office/drawing/2014/main" id="{F35221B6-0197-984F-19B8-58DEE10B9335}"/>
              </a:ext>
            </a:extLst>
          </p:cNvPr>
          <p:cNvPicPr>
            <a:picLocks noChangeAspect="1"/>
          </p:cNvPicPr>
          <p:nvPr/>
        </p:nvPicPr>
        <p:blipFill>
          <a:blip r:embed="rId3"/>
          <a:stretch>
            <a:fillRect/>
          </a:stretch>
        </p:blipFill>
        <p:spPr>
          <a:xfrm>
            <a:off x="595993" y="849030"/>
            <a:ext cx="3890281" cy="3580096"/>
          </a:xfrm>
          <a:prstGeom prst="rect">
            <a:avLst/>
          </a:prstGeom>
        </p:spPr>
      </p:pic>
      <p:pic>
        <p:nvPicPr>
          <p:cNvPr id="9" name="Picture 8">
            <a:extLst>
              <a:ext uri="{FF2B5EF4-FFF2-40B4-BE49-F238E27FC236}">
                <a16:creationId xmlns:a16="http://schemas.microsoft.com/office/drawing/2014/main" id="{764A881C-2DE8-E70F-0ABF-52F899A8DE90}"/>
              </a:ext>
            </a:extLst>
          </p:cNvPr>
          <p:cNvPicPr>
            <a:picLocks noChangeAspect="1"/>
          </p:cNvPicPr>
          <p:nvPr/>
        </p:nvPicPr>
        <p:blipFill>
          <a:blip r:embed="rId4"/>
          <a:stretch>
            <a:fillRect/>
          </a:stretch>
        </p:blipFill>
        <p:spPr>
          <a:xfrm>
            <a:off x="4735477" y="853609"/>
            <a:ext cx="4296879" cy="1787538"/>
          </a:xfrm>
          <a:prstGeom prst="rect">
            <a:avLst/>
          </a:prstGeom>
        </p:spPr>
      </p:pic>
      <p:pic>
        <p:nvPicPr>
          <p:cNvPr id="11" name="Picture 10">
            <a:extLst>
              <a:ext uri="{FF2B5EF4-FFF2-40B4-BE49-F238E27FC236}">
                <a16:creationId xmlns:a16="http://schemas.microsoft.com/office/drawing/2014/main" id="{A6BEDADF-7B79-2973-6A99-2B43A1961CD6}"/>
              </a:ext>
            </a:extLst>
          </p:cNvPr>
          <p:cNvPicPr>
            <a:picLocks noChangeAspect="1"/>
          </p:cNvPicPr>
          <p:nvPr/>
        </p:nvPicPr>
        <p:blipFill>
          <a:blip r:embed="rId5"/>
          <a:stretch>
            <a:fillRect/>
          </a:stretch>
        </p:blipFill>
        <p:spPr>
          <a:xfrm>
            <a:off x="4701394" y="2768134"/>
            <a:ext cx="4228909" cy="1787539"/>
          </a:xfrm>
          <a:prstGeom prst="rect">
            <a:avLst/>
          </a:prstGeom>
        </p:spPr>
      </p:pic>
      <p:sp>
        <p:nvSpPr>
          <p:cNvPr id="12" name="TextBox 11">
            <a:extLst>
              <a:ext uri="{FF2B5EF4-FFF2-40B4-BE49-F238E27FC236}">
                <a16:creationId xmlns:a16="http://schemas.microsoft.com/office/drawing/2014/main" id="{98A51510-C6A7-88CE-A6DF-BEEAC3F2291D}"/>
              </a:ext>
            </a:extLst>
          </p:cNvPr>
          <p:cNvSpPr txBox="1"/>
          <p:nvPr/>
        </p:nvSpPr>
        <p:spPr>
          <a:xfrm>
            <a:off x="485774" y="4682660"/>
            <a:ext cx="6045653" cy="707886"/>
          </a:xfrm>
          <a:prstGeom prst="rect">
            <a:avLst/>
          </a:prstGeom>
          <a:noFill/>
        </p:spPr>
        <p:txBody>
          <a:bodyPr wrap="square" rtlCol="0">
            <a:spAutoFit/>
          </a:bodyPr>
          <a:lstStyle/>
          <a:p>
            <a:r>
              <a:rPr lang="en-US" sz="1200" dirty="0">
                <a:solidFill>
                  <a:schemeClr val="accent5">
                    <a:lumMod val="50000"/>
                  </a:schemeClr>
                </a:solidFill>
              </a:rPr>
              <a:t>The accuracy on the unseen test data is 96%.</a:t>
            </a:r>
          </a:p>
          <a:p>
            <a:pPr marL="285750" indent="-285750">
              <a:buFont typeface="Arial" panose="020B0604020202020204" pitchFamily="34" charset="0"/>
              <a:buChar char="•"/>
            </a:pPr>
            <a:endParaRPr lang="en-US" dirty="0">
              <a:solidFill>
                <a:schemeClr val="accent5">
                  <a:lumMod val="50000"/>
                </a:schemeClr>
              </a:solidFill>
            </a:endParaRPr>
          </a:p>
          <a:p>
            <a:pPr marL="285750" indent="-285750">
              <a:buFont typeface="Arial" panose="020B0604020202020204" pitchFamily="34" charset="0"/>
              <a:buChar char="•"/>
            </a:pPr>
            <a:endParaRPr lang="en-IN" dirty="0">
              <a:solidFill>
                <a:schemeClr val="accent5">
                  <a:lumMod val="50000"/>
                </a:schemeClr>
              </a:solidFill>
            </a:endParaRPr>
          </a:p>
        </p:txBody>
      </p:sp>
    </p:spTree>
    <p:extLst>
      <p:ext uri="{BB962C8B-B14F-4D97-AF65-F5344CB8AC3E}">
        <p14:creationId xmlns:p14="http://schemas.microsoft.com/office/powerpoint/2010/main" val="152160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CE3C3F3-7034-87FC-D049-B61BAA735C8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E702FD95-1B54-AB17-42D1-F12768F2F118}"/>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CD9D57EC-443C-D67D-2F03-CC938A35C89E}"/>
              </a:ext>
            </a:extLst>
          </p:cNvPr>
          <p:cNvSpPr txBox="1"/>
          <p:nvPr/>
        </p:nvSpPr>
        <p:spPr>
          <a:xfrm>
            <a:off x="184217" y="140925"/>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pic>
        <p:nvPicPr>
          <p:cNvPr id="5" name="Picture 4">
            <a:extLst>
              <a:ext uri="{FF2B5EF4-FFF2-40B4-BE49-F238E27FC236}">
                <a16:creationId xmlns:a16="http://schemas.microsoft.com/office/drawing/2014/main" id="{74BAD9A7-E8AE-5CD4-30A5-AEA3B11304C0}"/>
              </a:ext>
            </a:extLst>
          </p:cNvPr>
          <p:cNvPicPr>
            <a:picLocks noChangeAspect="1"/>
          </p:cNvPicPr>
          <p:nvPr/>
        </p:nvPicPr>
        <p:blipFill>
          <a:blip r:embed="rId3"/>
          <a:stretch>
            <a:fillRect/>
          </a:stretch>
        </p:blipFill>
        <p:spPr>
          <a:xfrm>
            <a:off x="5431906" y="432110"/>
            <a:ext cx="3124308" cy="2454367"/>
          </a:xfrm>
          <a:prstGeom prst="rect">
            <a:avLst/>
          </a:prstGeom>
        </p:spPr>
      </p:pic>
      <p:sp>
        <p:nvSpPr>
          <p:cNvPr id="6" name="TextBox 5">
            <a:extLst>
              <a:ext uri="{FF2B5EF4-FFF2-40B4-BE49-F238E27FC236}">
                <a16:creationId xmlns:a16="http://schemas.microsoft.com/office/drawing/2014/main" id="{4967079A-DE69-F4C7-67FE-10B3BCDB650F}"/>
              </a:ext>
            </a:extLst>
          </p:cNvPr>
          <p:cNvSpPr txBox="1"/>
          <p:nvPr/>
        </p:nvSpPr>
        <p:spPr>
          <a:xfrm>
            <a:off x="489857" y="1006173"/>
            <a:ext cx="4539342" cy="280076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accent5">
                    <a:lumMod val="50000"/>
                  </a:schemeClr>
                </a:solidFill>
                <a:effectLst/>
                <a:latin typeface="+mn-lt"/>
                <a:ea typeface="Calibri" panose="020F0502020204030204" pitchFamily="34" charset="0"/>
                <a:cs typeface="Times New Roman" panose="02020603050405020304" pitchFamily="18" charset="0"/>
              </a:rPr>
              <a:t>Crazing," "Patches," and "Rolled" defects have perfect scores (</a:t>
            </a:r>
            <a:r>
              <a:rPr lang="en-IN" sz="1600" b="1" dirty="0">
                <a:solidFill>
                  <a:schemeClr val="accent5">
                    <a:lumMod val="50000"/>
                  </a:schemeClr>
                </a:solidFill>
                <a:effectLst/>
                <a:latin typeface="+mn-lt"/>
                <a:ea typeface="Calibri" panose="020F0502020204030204" pitchFamily="34" charset="0"/>
                <a:cs typeface="Times New Roman" panose="02020603050405020304" pitchFamily="18" charset="0"/>
              </a:rPr>
              <a:t>1.00</a:t>
            </a:r>
            <a:r>
              <a:rPr lang="en-IN" sz="1600" dirty="0">
                <a:solidFill>
                  <a:schemeClr val="accent5">
                    <a:lumMod val="50000"/>
                  </a:schemeClr>
                </a:solidFill>
                <a:effectLst/>
                <a:latin typeface="+mn-lt"/>
                <a:ea typeface="Calibri" panose="020F0502020204030204" pitchFamily="34" charset="0"/>
                <a:cs typeface="Times New Roman" panose="02020603050405020304" pitchFamily="18" charset="0"/>
              </a:rPr>
              <a:t> for precision, recall, and F1-score), meaning they were classified perfectly.</a:t>
            </a:r>
          </a:p>
          <a:p>
            <a:pPr marL="285750" indent="-285750">
              <a:buFont typeface="Arial" panose="020B0604020202020204" pitchFamily="34" charset="0"/>
              <a:buChar char="•"/>
            </a:pP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"Inclusion" has lower precision (</a:t>
            </a:r>
            <a:r>
              <a:rPr lang="en-IN" sz="1600" b="1" kern="100" dirty="0">
                <a:solidFill>
                  <a:schemeClr val="accent5">
                    <a:lumMod val="50000"/>
                  </a:schemeClr>
                </a:solidFill>
                <a:effectLst/>
                <a:latin typeface="+mn-lt"/>
                <a:ea typeface="Calibri" panose="020F0502020204030204" pitchFamily="34" charset="0"/>
                <a:cs typeface="Times New Roman" panose="02020603050405020304" pitchFamily="18" charset="0"/>
              </a:rPr>
              <a:t>0.86</a:t>
            </a: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 but perfect recall (</a:t>
            </a:r>
            <a:r>
              <a:rPr lang="en-IN" sz="1600" b="1" kern="100" dirty="0">
                <a:solidFill>
                  <a:schemeClr val="accent5">
                    <a:lumMod val="50000"/>
                  </a:schemeClr>
                </a:solidFill>
                <a:effectLst/>
                <a:latin typeface="+mn-lt"/>
                <a:ea typeface="Calibri" panose="020F0502020204030204" pitchFamily="34" charset="0"/>
                <a:cs typeface="Times New Roman" panose="02020603050405020304" pitchFamily="18" charset="0"/>
              </a:rPr>
              <a:t>1.00</a:t>
            </a: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 meaning some predictions were </a:t>
            </a:r>
            <a:r>
              <a:rPr lang="en-IN" sz="1600" b="1" kern="100" dirty="0">
                <a:solidFill>
                  <a:schemeClr val="accent5">
                    <a:lumMod val="50000"/>
                  </a:schemeClr>
                </a:solidFill>
                <a:effectLst/>
                <a:latin typeface="+mn-lt"/>
                <a:ea typeface="Calibri" panose="020F0502020204030204" pitchFamily="34" charset="0"/>
                <a:cs typeface="Times New Roman" panose="02020603050405020304" pitchFamily="18" charset="0"/>
              </a:rPr>
              <a:t>false positives</a:t>
            </a: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"Pitted" has slightly lower recall (</a:t>
            </a:r>
            <a:r>
              <a:rPr lang="en-IN" sz="1600" b="1" kern="100" dirty="0">
                <a:solidFill>
                  <a:schemeClr val="accent5">
                    <a:lumMod val="50000"/>
                  </a:schemeClr>
                </a:solidFill>
                <a:effectLst/>
                <a:latin typeface="+mn-lt"/>
                <a:ea typeface="Calibri" panose="020F0502020204030204" pitchFamily="34" charset="0"/>
                <a:cs typeface="Times New Roman" panose="02020603050405020304" pitchFamily="18" charset="0"/>
              </a:rPr>
              <a:t>0.83</a:t>
            </a: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 meaning some </a:t>
            </a:r>
            <a:r>
              <a:rPr lang="en-IN" sz="1600" b="1" kern="100" dirty="0">
                <a:solidFill>
                  <a:schemeClr val="accent5">
                    <a:lumMod val="50000"/>
                  </a:schemeClr>
                </a:solidFill>
                <a:effectLst/>
                <a:latin typeface="+mn-lt"/>
                <a:ea typeface="Calibri" panose="020F0502020204030204" pitchFamily="34" charset="0"/>
                <a:cs typeface="Times New Roman" panose="02020603050405020304" pitchFamily="18" charset="0"/>
              </a:rPr>
              <a:t>actual</a:t>
            </a:r>
            <a:r>
              <a:rPr lang="en-IN" sz="1600" kern="100" dirty="0">
                <a:solidFill>
                  <a:schemeClr val="accent5">
                    <a:lumMod val="50000"/>
                  </a:schemeClr>
                </a:solidFill>
                <a:effectLst/>
                <a:latin typeface="+mn-lt"/>
                <a:ea typeface="Calibri" panose="020F0502020204030204" pitchFamily="34" charset="0"/>
                <a:cs typeface="Times New Roman" panose="02020603050405020304" pitchFamily="18" charset="0"/>
              </a:rPr>
              <a:t> "Pitted" defects were misclassified.</a:t>
            </a:r>
          </a:p>
          <a:p>
            <a:pPr marL="285750" indent="-285750">
              <a:buFont typeface="Arial" panose="020B0604020202020204" pitchFamily="34" charset="0"/>
              <a:buChar char="•"/>
            </a:pPr>
            <a:endParaRPr lang="en-US" sz="1600" b="0" i="0" dirty="0">
              <a:solidFill>
                <a:schemeClr val="accent5">
                  <a:lumMod val="50000"/>
                </a:schemeClr>
              </a:solidFill>
              <a:effectLst/>
              <a:latin typeface="+mn-lt"/>
            </a:endParaRPr>
          </a:p>
        </p:txBody>
      </p:sp>
      <p:pic>
        <p:nvPicPr>
          <p:cNvPr id="3" name="Picture 2">
            <a:extLst>
              <a:ext uri="{FF2B5EF4-FFF2-40B4-BE49-F238E27FC236}">
                <a16:creationId xmlns:a16="http://schemas.microsoft.com/office/drawing/2014/main" id="{B10985A0-3709-3BFF-0A33-B2BA403E7B22}"/>
              </a:ext>
            </a:extLst>
          </p:cNvPr>
          <p:cNvPicPr>
            <a:picLocks noChangeAspect="1"/>
          </p:cNvPicPr>
          <p:nvPr/>
        </p:nvPicPr>
        <p:blipFill>
          <a:blip r:embed="rId4"/>
          <a:stretch>
            <a:fillRect/>
          </a:stretch>
        </p:blipFill>
        <p:spPr>
          <a:xfrm>
            <a:off x="5316982" y="3134180"/>
            <a:ext cx="3642801" cy="1926771"/>
          </a:xfrm>
          <a:prstGeom prst="rect">
            <a:avLst/>
          </a:prstGeom>
        </p:spPr>
      </p:pic>
      <p:sp>
        <p:nvSpPr>
          <p:cNvPr id="4" name="TextBox 3">
            <a:extLst>
              <a:ext uri="{FF2B5EF4-FFF2-40B4-BE49-F238E27FC236}">
                <a16:creationId xmlns:a16="http://schemas.microsoft.com/office/drawing/2014/main" id="{435056FF-05EA-718B-4F2B-05AA68A6E4A6}"/>
              </a:ext>
            </a:extLst>
          </p:cNvPr>
          <p:cNvSpPr txBox="1"/>
          <p:nvPr/>
        </p:nvSpPr>
        <p:spPr>
          <a:xfrm>
            <a:off x="718457" y="373494"/>
            <a:ext cx="1553630" cy="400110"/>
          </a:xfrm>
          <a:prstGeom prst="rect">
            <a:avLst/>
          </a:prstGeom>
          <a:noFill/>
        </p:spPr>
        <p:txBody>
          <a:bodyPr wrap="none" rtlCol="0">
            <a:spAutoFit/>
          </a:bodyPr>
          <a:lstStyle/>
          <a:p>
            <a:r>
              <a:rPr lang="en-US" sz="2000" b="1" dirty="0">
                <a:solidFill>
                  <a:srgbClr val="FF0000"/>
                </a:solidFill>
              </a:rPr>
              <a:t>CNN Model</a:t>
            </a:r>
            <a:endParaRPr lang="en-IN" sz="2000" b="1" dirty="0">
              <a:solidFill>
                <a:srgbClr val="FF0000"/>
              </a:solidFill>
            </a:endParaRPr>
          </a:p>
        </p:txBody>
      </p:sp>
    </p:spTree>
    <p:extLst>
      <p:ext uri="{BB962C8B-B14F-4D97-AF65-F5344CB8AC3E}">
        <p14:creationId xmlns:p14="http://schemas.microsoft.com/office/powerpoint/2010/main" val="145523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B477-D053-7AD1-3223-0366662D9886}"/>
              </a:ext>
            </a:extLst>
          </p:cNvPr>
          <p:cNvSpPr>
            <a:spLocks noGrp="1"/>
          </p:cNvSpPr>
          <p:nvPr>
            <p:ph type="title"/>
          </p:nvPr>
        </p:nvSpPr>
        <p:spPr>
          <a:xfrm>
            <a:off x="238221" y="245000"/>
            <a:ext cx="8520600" cy="572700"/>
          </a:xfrm>
        </p:spPr>
        <p:txBody>
          <a:bodyPr/>
          <a:lstStyle/>
          <a:p>
            <a:r>
              <a:rPr lang="en-US" dirty="0">
                <a:solidFill>
                  <a:srgbClr val="FF0000"/>
                </a:solidFill>
              </a:rPr>
              <a:t>CNN Model</a:t>
            </a:r>
            <a:endParaRPr lang="en-IN" dirty="0">
              <a:solidFill>
                <a:srgbClr val="FF0000"/>
              </a:solidFill>
            </a:endParaRPr>
          </a:p>
        </p:txBody>
      </p:sp>
      <p:pic>
        <p:nvPicPr>
          <p:cNvPr id="5" name="Picture 4">
            <a:extLst>
              <a:ext uri="{FF2B5EF4-FFF2-40B4-BE49-F238E27FC236}">
                <a16:creationId xmlns:a16="http://schemas.microsoft.com/office/drawing/2014/main" id="{B80733B1-CC0C-D2A5-6DDB-BE34EEC9306B}"/>
              </a:ext>
            </a:extLst>
          </p:cNvPr>
          <p:cNvPicPr>
            <a:picLocks noChangeAspect="1"/>
          </p:cNvPicPr>
          <p:nvPr/>
        </p:nvPicPr>
        <p:blipFill>
          <a:blip r:embed="rId2"/>
          <a:stretch>
            <a:fillRect/>
          </a:stretch>
        </p:blipFill>
        <p:spPr>
          <a:xfrm>
            <a:off x="2200275" y="318151"/>
            <a:ext cx="5950848" cy="2230937"/>
          </a:xfrm>
          <a:prstGeom prst="rect">
            <a:avLst/>
          </a:prstGeom>
        </p:spPr>
      </p:pic>
      <p:pic>
        <p:nvPicPr>
          <p:cNvPr id="4" name="Picture 3">
            <a:extLst>
              <a:ext uri="{FF2B5EF4-FFF2-40B4-BE49-F238E27FC236}">
                <a16:creationId xmlns:a16="http://schemas.microsoft.com/office/drawing/2014/main" id="{BE5E4058-75D8-1DB0-ECB4-F38DFB8AB14E}"/>
              </a:ext>
            </a:extLst>
          </p:cNvPr>
          <p:cNvPicPr>
            <a:picLocks noChangeAspect="1"/>
          </p:cNvPicPr>
          <p:nvPr/>
        </p:nvPicPr>
        <p:blipFill>
          <a:blip r:embed="rId3"/>
          <a:stretch>
            <a:fillRect/>
          </a:stretch>
        </p:blipFill>
        <p:spPr>
          <a:xfrm>
            <a:off x="2247143" y="2582595"/>
            <a:ext cx="3022901" cy="2432106"/>
          </a:xfrm>
          <a:prstGeom prst="rect">
            <a:avLst/>
          </a:prstGeom>
        </p:spPr>
      </p:pic>
      <p:pic>
        <p:nvPicPr>
          <p:cNvPr id="7" name="Picture 6">
            <a:extLst>
              <a:ext uri="{FF2B5EF4-FFF2-40B4-BE49-F238E27FC236}">
                <a16:creationId xmlns:a16="http://schemas.microsoft.com/office/drawing/2014/main" id="{632E193A-8502-9B80-3CBF-BA9C7A527EEE}"/>
              </a:ext>
            </a:extLst>
          </p:cNvPr>
          <p:cNvPicPr>
            <a:picLocks noChangeAspect="1"/>
          </p:cNvPicPr>
          <p:nvPr/>
        </p:nvPicPr>
        <p:blipFill>
          <a:blip r:embed="rId4"/>
          <a:stretch>
            <a:fillRect/>
          </a:stretch>
        </p:blipFill>
        <p:spPr>
          <a:xfrm>
            <a:off x="5579085" y="2549088"/>
            <a:ext cx="2968922" cy="2561755"/>
          </a:xfrm>
          <a:prstGeom prst="rect">
            <a:avLst/>
          </a:prstGeom>
        </p:spPr>
      </p:pic>
    </p:spTree>
    <p:extLst>
      <p:ext uri="{BB962C8B-B14F-4D97-AF65-F5344CB8AC3E}">
        <p14:creationId xmlns:p14="http://schemas.microsoft.com/office/powerpoint/2010/main" val="170464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22F1514-D90F-855C-ACAA-967FE354338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4DE9E8F5-CE4D-7B45-2496-59BC9CC9E081}"/>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E2A34D4-8C8A-66B3-3DB7-16AFB7CE7A8F}"/>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3" name="TextBox 2">
            <a:extLst>
              <a:ext uri="{FF2B5EF4-FFF2-40B4-BE49-F238E27FC236}">
                <a16:creationId xmlns:a16="http://schemas.microsoft.com/office/drawing/2014/main" id="{389A554B-BC6B-97D8-5773-CD8156FDEF19}"/>
              </a:ext>
            </a:extLst>
          </p:cNvPr>
          <p:cNvSpPr txBox="1"/>
          <p:nvPr/>
        </p:nvSpPr>
        <p:spPr>
          <a:xfrm>
            <a:off x="620486" y="359229"/>
            <a:ext cx="799568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5">
                    <a:lumMod val="50000"/>
                  </a:schemeClr>
                </a:solidFill>
                <a:latin typeface="+mn-lt"/>
              </a:rPr>
              <a:t>We</a:t>
            </a:r>
            <a:r>
              <a:rPr lang="en-US" sz="1200" b="0" i="0" dirty="0">
                <a:solidFill>
                  <a:schemeClr val="accent5">
                    <a:lumMod val="50000"/>
                  </a:schemeClr>
                </a:solidFill>
                <a:effectLst/>
                <a:latin typeface="+mn-lt"/>
              </a:rPr>
              <a:t> passed the images through the CNN model and take the output from the second last layer and see how well the model has learned different class embeddings.</a:t>
            </a:r>
            <a:endParaRPr lang="en-IN" sz="1200" dirty="0">
              <a:solidFill>
                <a:schemeClr val="accent5">
                  <a:lumMod val="50000"/>
                </a:schemeClr>
              </a:solidFill>
              <a:latin typeface="+mn-lt"/>
            </a:endParaRPr>
          </a:p>
        </p:txBody>
      </p:sp>
      <p:pic>
        <p:nvPicPr>
          <p:cNvPr id="8" name="Picture 7">
            <a:extLst>
              <a:ext uri="{FF2B5EF4-FFF2-40B4-BE49-F238E27FC236}">
                <a16:creationId xmlns:a16="http://schemas.microsoft.com/office/drawing/2014/main" id="{44945A36-0FD4-C730-886E-8E9FF04AB0B8}"/>
              </a:ext>
            </a:extLst>
          </p:cNvPr>
          <p:cNvPicPr>
            <a:picLocks noChangeAspect="1"/>
          </p:cNvPicPr>
          <p:nvPr/>
        </p:nvPicPr>
        <p:blipFill>
          <a:blip r:embed="rId3"/>
          <a:stretch>
            <a:fillRect/>
          </a:stretch>
        </p:blipFill>
        <p:spPr>
          <a:xfrm>
            <a:off x="791934" y="1005560"/>
            <a:ext cx="3020787" cy="2723779"/>
          </a:xfrm>
          <a:prstGeom prst="rect">
            <a:avLst/>
          </a:prstGeom>
        </p:spPr>
      </p:pic>
      <p:pic>
        <p:nvPicPr>
          <p:cNvPr id="10" name="Picture 9">
            <a:extLst>
              <a:ext uri="{FF2B5EF4-FFF2-40B4-BE49-F238E27FC236}">
                <a16:creationId xmlns:a16="http://schemas.microsoft.com/office/drawing/2014/main" id="{7F6022FB-2BE8-6E3B-94C4-D24B0FF9602A}"/>
              </a:ext>
            </a:extLst>
          </p:cNvPr>
          <p:cNvPicPr>
            <a:picLocks noChangeAspect="1"/>
          </p:cNvPicPr>
          <p:nvPr/>
        </p:nvPicPr>
        <p:blipFill>
          <a:blip r:embed="rId4"/>
          <a:stretch>
            <a:fillRect/>
          </a:stretch>
        </p:blipFill>
        <p:spPr>
          <a:xfrm>
            <a:off x="4943475" y="909452"/>
            <a:ext cx="3244487" cy="2993402"/>
          </a:xfrm>
          <a:prstGeom prst="rect">
            <a:avLst/>
          </a:prstGeom>
        </p:spPr>
      </p:pic>
      <p:sp>
        <p:nvSpPr>
          <p:cNvPr id="11" name="TextBox 10">
            <a:extLst>
              <a:ext uri="{FF2B5EF4-FFF2-40B4-BE49-F238E27FC236}">
                <a16:creationId xmlns:a16="http://schemas.microsoft.com/office/drawing/2014/main" id="{414C555F-C26C-BC68-9DE7-B345A46909F0}"/>
              </a:ext>
            </a:extLst>
          </p:cNvPr>
          <p:cNvSpPr txBox="1"/>
          <p:nvPr/>
        </p:nvSpPr>
        <p:spPr>
          <a:xfrm>
            <a:off x="791934" y="4176078"/>
            <a:ext cx="6947809" cy="276999"/>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a:solidFill>
                  <a:schemeClr val="accent5">
                    <a:lumMod val="50000"/>
                  </a:schemeClr>
                </a:solidFill>
                <a:effectLst/>
                <a:latin typeface="+mn-lt"/>
              </a:rPr>
              <a:t>We can see that the model has learned some nice class embeddings.</a:t>
            </a:r>
            <a:endParaRPr lang="en-IN" sz="1200" dirty="0">
              <a:solidFill>
                <a:schemeClr val="accent5">
                  <a:lumMod val="50000"/>
                </a:schemeClr>
              </a:solidFill>
              <a:latin typeface="+mn-lt"/>
            </a:endParaRPr>
          </a:p>
        </p:txBody>
      </p:sp>
    </p:spTree>
    <p:extLst>
      <p:ext uri="{BB962C8B-B14F-4D97-AF65-F5344CB8AC3E}">
        <p14:creationId xmlns:p14="http://schemas.microsoft.com/office/powerpoint/2010/main" val="426169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76087-E152-5D36-465B-1F510FEF4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89439-042A-595B-2D38-D85A53CB0E17}"/>
              </a:ext>
            </a:extLst>
          </p:cNvPr>
          <p:cNvSpPr>
            <a:spLocks noGrp="1"/>
          </p:cNvSpPr>
          <p:nvPr>
            <p:ph type="title"/>
          </p:nvPr>
        </p:nvSpPr>
        <p:spPr/>
        <p:txBody>
          <a:bodyPr/>
          <a:lstStyle/>
          <a:p>
            <a:r>
              <a:rPr lang="en-US" dirty="0">
                <a:solidFill>
                  <a:srgbClr val="FF0000"/>
                </a:solidFill>
              </a:rPr>
              <a:t>CNN Model</a:t>
            </a:r>
            <a:endParaRPr lang="en-IN" dirty="0">
              <a:solidFill>
                <a:srgbClr val="FF0000"/>
              </a:solidFill>
            </a:endParaRPr>
          </a:p>
        </p:txBody>
      </p:sp>
      <p:pic>
        <p:nvPicPr>
          <p:cNvPr id="4" name="Picture 3">
            <a:extLst>
              <a:ext uri="{FF2B5EF4-FFF2-40B4-BE49-F238E27FC236}">
                <a16:creationId xmlns:a16="http://schemas.microsoft.com/office/drawing/2014/main" id="{EF3BB7AA-CA65-D7E0-605A-AA5A48A70C05}"/>
              </a:ext>
            </a:extLst>
          </p:cNvPr>
          <p:cNvPicPr>
            <a:picLocks noChangeAspect="1"/>
          </p:cNvPicPr>
          <p:nvPr/>
        </p:nvPicPr>
        <p:blipFill>
          <a:blip r:embed="rId2"/>
          <a:stretch>
            <a:fillRect/>
          </a:stretch>
        </p:blipFill>
        <p:spPr>
          <a:xfrm>
            <a:off x="914400" y="1245054"/>
            <a:ext cx="7376411" cy="3849388"/>
          </a:xfrm>
          <a:prstGeom prst="rect">
            <a:avLst/>
          </a:prstGeom>
        </p:spPr>
      </p:pic>
      <p:sp>
        <p:nvSpPr>
          <p:cNvPr id="6" name="TextBox 5">
            <a:extLst>
              <a:ext uri="{FF2B5EF4-FFF2-40B4-BE49-F238E27FC236}">
                <a16:creationId xmlns:a16="http://schemas.microsoft.com/office/drawing/2014/main" id="{78176BC6-DC2A-7062-7EF3-2D69CEF57288}"/>
              </a:ext>
            </a:extLst>
          </p:cNvPr>
          <p:cNvSpPr txBox="1"/>
          <p:nvPr/>
        </p:nvSpPr>
        <p:spPr>
          <a:xfrm>
            <a:off x="559253" y="1000418"/>
            <a:ext cx="1559379" cy="276999"/>
          </a:xfrm>
          <a:prstGeom prst="rect">
            <a:avLst/>
          </a:prstGeom>
          <a:noFill/>
        </p:spPr>
        <p:txBody>
          <a:bodyPr wrap="square" rtlCol="0">
            <a:spAutoFit/>
          </a:bodyPr>
          <a:lstStyle/>
          <a:p>
            <a:r>
              <a:rPr lang="en-US" sz="1200" b="1" dirty="0">
                <a:solidFill>
                  <a:srgbClr val="FF0000"/>
                </a:solidFill>
              </a:rPr>
              <a:t>Feature Map:</a:t>
            </a:r>
            <a:endParaRPr lang="en-IN" sz="1200" b="1" dirty="0">
              <a:solidFill>
                <a:srgbClr val="FF0000"/>
              </a:solidFill>
            </a:endParaRPr>
          </a:p>
        </p:txBody>
      </p:sp>
    </p:spTree>
    <p:extLst>
      <p:ext uri="{BB962C8B-B14F-4D97-AF65-F5344CB8AC3E}">
        <p14:creationId xmlns:p14="http://schemas.microsoft.com/office/powerpoint/2010/main" val="84979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CF94F67-0BB7-8261-415A-89E49BDFCC02}"/>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D6ECB62-385E-188E-CE4A-86AA2F5B4278}"/>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A392409A-2840-4E92-811B-AC8B592A8B08}"/>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3" name="TextBox 2">
            <a:extLst>
              <a:ext uri="{FF2B5EF4-FFF2-40B4-BE49-F238E27FC236}">
                <a16:creationId xmlns:a16="http://schemas.microsoft.com/office/drawing/2014/main" id="{C0B5492D-145A-7D32-F0CE-864DCA64CEFA}"/>
              </a:ext>
            </a:extLst>
          </p:cNvPr>
          <p:cNvSpPr txBox="1"/>
          <p:nvPr/>
        </p:nvSpPr>
        <p:spPr>
          <a:xfrm>
            <a:off x="502104" y="334736"/>
            <a:ext cx="3049360" cy="338554"/>
          </a:xfrm>
          <a:prstGeom prst="rect">
            <a:avLst/>
          </a:prstGeom>
          <a:noFill/>
        </p:spPr>
        <p:txBody>
          <a:bodyPr wrap="square" rtlCol="0">
            <a:spAutoFit/>
          </a:bodyPr>
          <a:lstStyle/>
          <a:p>
            <a:r>
              <a:rPr lang="en-US" sz="1600" b="1" dirty="0">
                <a:solidFill>
                  <a:schemeClr val="tx2">
                    <a:lumMod val="50000"/>
                  </a:schemeClr>
                </a:solidFill>
              </a:rPr>
              <a:t>SVM &amp; Random Forest</a:t>
            </a:r>
            <a:endParaRPr lang="en-IN" sz="1600" b="1" dirty="0">
              <a:solidFill>
                <a:schemeClr val="tx2">
                  <a:lumMod val="50000"/>
                </a:schemeClr>
              </a:solidFill>
            </a:endParaRPr>
          </a:p>
        </p:txBody>
      </p:sp>
      <p:pic>
        <p:nvPicPr>
          <p:cNvPr id="7" name="Picture 6">
            <a:extLst>
              <a:ext uri="{FF2B5EF4-FFF2-40B4-BE49-F238E27FC236}">
                <a16:creationId xmlns:a16="http://schemas.microsoft.com/office/drawing/2014/main" id="{A7889A04-1E54-3748-3503-45D3ED8E1395}"/>
              </a:ext>
            </a:extLst>
          </p:cNvPr>
          <p:cNvPicPr>
            <a:picLocks noChangeAspect="1"/>
          </p:cNvPicPr>
          <p:nvPr/>
        </p:nvPicPr>
        <p:blipFill>
          <a:blip r:embed="rId3"/>
          <a:stretch>
            <a:fillRect/>
          </a:stretch>
        </p:blipFill>
        <p:spPr>
          <a:xfrm>
            <a:off x="927252" y="894481"/>
            <a:ext cx="3224135" cy="2397905"/>
          </a:xfrm>
          <a:prstGeom prst="rect">
            <a:avLst/>
          </a:prstGeom>
        </p:spPr>
      </p:pic>
      <p:pic>
        <p:nvPicPr>
          <p:cNvPr id="9" name="Picture 8">
            <a:extLst>
              <a:ext uri="{FF2B5EF4-FFF2-40B4-BE49-F238E27FC236}">
                <a16:creationId xmlns:a16="http://schemas.microsoft.com/office/drawing/2014/main" id="{F68DC3AE-FB8C-86A4-485B-C95205D41ADF}"/>
              </a:ext>
            </a:extLst>
          </p:cNvPr>
          <p:cNvPicPr>
            <a:picLocks noChangeAspect="1"/>
          </p:cNvPicPr>
          <p:nvPr/>
        </p:nvPicPr>
        <p:blipFill>
          <a:blip r:embed="rId4"/>
          <a:stretch>
            <a:fillRect/>
          </a:stretch>
        </p:blipFill>
        <p:spPr>
          <a:xfrm>
            <a:off x="4988523" y="746751"/>
            <a:ext cx="3046392" cy="1929121"/>
          </a:xfrm>
          <a:prstGeom prst="rect">
            <a:avLst/>
          </a:prstGeom>
        </p:spPr>
      </p:pic>
      <p:pic>
        <p:nvPicPr>
          <p:cNvPr id="11" name="Picture 10">
            <a:extLst>
              <a:ext uri="{FF2B5EF4-FFF2-40B4-BE49-F238E27FC236}">
                <a16:creationId xmlns:a16="http://schemas.microsoft.com/office/drawing/2014/main" id="{C2BF60B1-2D0A-03CC-4D6A-EABC31392FA5}"/>
              </a:ext>
            </a:extLst>
          </p:cNvPr>
          <p:cNvPicPr>
            <a:picLocks noChangeAspect="1"/>
          </p:cNvPicPr>
          <p:nvPr/>
        </p:nvPicPr>
        <p:blipFill>
          <a:blip r:embed="rId5"/>
          <a:stretch>
            <a:fillRect/>
          </a:stretch>
        </p:blipFill>
        <p:spPr>
          <a:xfrm>
            <a:off x="5144746" y="2571750"/>
            <a:ext cx="2846368" cy="720636"/>
          </a:xfrm>
          <a:prstGeom prst="rect">
            <a:avLst/>
          </a:prstGeom>
        </p:spPr>
      </p:pic>
      <p:sp>
        <p:nvSpPr>
          <p:cNvPr id="12" name="TextBox 11">
            <a:extLst>
              <a:ext uri="{FF2B5EF4-FFF2-40B4-BE49-F238E27FC236}">
                <a16:creationId xmlns:a16="http://schemas.microsoft.com/office/drawing/2014/main" id="{5732A3D8-0288-A74A-1527-F7B2D40ACCBB}"/>
              </a:ext>
            </a:extLst>
          </p:cNvPr>
          <p:cNvSpPr txBox="1"/>
          <p:nvPr/>
        </p:nvSpPr>
        <p:spPr>
          <a:xfrm>
            <a:off x="1514537" y="3429000"/>
            <a:ext cx="6508889" cy="307777"/>
          </a:xfrm>
          <a:prstGeom prst="rect">
            <a:avLst/>
          </a:prstGeom>
          <a:noFill/>
        </p:spPr>
        <p:txBody>
          <a:bodyPr wrap="square" rtlCol="0">
            <a:spAutoFit/>
          </a:bodyPr>
          <a:lstStyle/>
          <a:p>
            <a:r>
              <a:rPr lang="en-US" dirty="0">
                <a:solidFill>
                  <a:schemeClr val="accent5">
                    <a:lumMod val="50000"/>
                  </a:schemeClr>
                </a:solidFill>
              </a:rPr>
              <a:t>Accuracy  -   80.55                                                           Accuracy  -   67.40                   </a:t>
            </a:r>
            <a:endParaRPr lang="en-IN" dirty="0">
              <a:solidFill>
                <a:schemeClr val="accent5">
                  <a:lumMod val="50000"/>
                </a:schemeClr>
              </a:solidFill>
            </a:endParaRPr>
          </a:p>
        </p:txBody>
      </p:sp>
      <p:sp>
        <p:nvSpPr>
          <p:cNvPr id="13" name="TextBox 12">
            <a:extLst>
              <a:ext uri="{FF2B5EF4-FFF2-40B4-BE49-F238E27FC236}">
                <a16:creationId xmlns:a16="http://schemas.microsoft.com/office/drawing/2014/main" id="{5D6A6D21-41F5-B493-77C2-90CDA72902CE}"/>
              </a:ext>
            </a:extLst>
          </p:cNvPr>
          <p:cNvSpPr txBox="1"/>
          <p:nvPr/>
        </p:nvSpPr>
        <p:spPr>
          <a:xfrm>
            <a:off x="1453304" y="3709887"/>
            <a:ext cx="6508889" cy="307777"/>
          </a:xfrm>
          <a:prstGeom prst="rect">
            <a:avLst/>
          </a:prstGeom>
          <a:noFill/>
        </p:spPr>
        <p:txBody>
          <a:bodyPr wrap="square" rtlCol="0">
            <a:spAutoFit/>
          </a:bodyPr>
          <a:lstStyle/>
          <a:p>
            <a:r>
              <a:rPr lang="en-US" b="1" dirty="0">
                <a:solidFill>
                  <a:schemeClr val="tx2">
                    <a:lumMod val="50000"/>
                  </a:schemeClr>
                </a:solidFill>
              </a:rPr>
              <a:t>             SVM                                                                       Random Forest                  </a:t>
            </a:r>
            <a:endParaRPr lang="en-IN" b="1" dirty="0">
              <a:solidFill>
                <a:schemeClr val="tx2">
                  <a:lumMod val="50000"/>
                </a:schemeClr>
              </a:solidFill>
            </a:endParaRPr>
          </a:p>
        </p:txBody>
      </p:sp>
    </p:spTree>
    <p:extLst>
      <p:ext uri="{BB962C8B-B14F-4D97-AF65-F5344CB8AC3E}">
        <p14:creationId xmlns:p14="http://schemas.microsoft.com/office/powerpoint/2010/main" val="158550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72FEAED-5108-3EE0-254D-84110BCCB24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29FAABE0-38F1-5608-5338-89BCA98D610F}"/>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4B77D2E9-4E9E-0205-9CE9-9C5B37C56544}"/>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3" name="TextBox 2">
            <a:extLst>
              <a:ext uri="{FF2B5EF4-FFF2-40B4-BE49-F238E27FC236}">
                <a16:creationId xmlns:a16="http://schemas.microsoft.com/office/drawing/2014/main" id="{746AC5E8-77E6-2ABA-46A0-A0F6642D09F9}"/>
              </a:ext>
            </a:extLst>
          </p:cNvPr>
          <p:cNvSpPr txBox="1"/>
          <p:nvPr/>
        </p:nvSpPr>
        <p:spPr>
          <a:xfrm>
            <a:off x="502104" y="334736"/>
            <a:ext cx="3049360" cy="338554"/>
          </a:xfrm>
          <a:prstGeom prst="rect">
            <a:avLst/>
          </a:prstGeom>
          <a:noFill/>
        </p:spPr>
        <p:txBody>
          <a:bodyPr wrap="square" rtlCol="0">
            <a:spAutoFit/>
          </a:bodyPr>
          <a:lstStyle/>
          <a:p>
            <a:r>
              <a:rPr lang="en-US" sz="1600" b="1" dirty="0">
                <a:solidFill>
                  <a:schemeClr val="tx2">
                    <a:lumMod val="50000"/>
                  </a:schemeClr>
                </a:solidFill>
              </a:rPr>
              <a:t>Comparison</a:t>
            </a:r>
            <a:endParaRPr lang="en-IN" sz="1600" b="1" dirty="0">
              <a:solidFill>
                <a:schemeClr val="tx2">
                  <a:lumMod val="50000"/>
                </a:schemeClr>
              </a:solidFill>
            </a:endParaRPr>
          </a:p>
        </p:txBody>
      </p:sp>
      <p:pic>
        <p:nvPicPr>
          <p:cNvPr id="8" name="Picture 7">
            <a:extLst>
              <a:ext uri="{FF2B5EF4-FFF2-40B4-BE49-F238E27FC236}">
                <a16:creationId xmlns:a16="http://schemas.microsoft.com/office/drawing/2014/main" id="{730C633D-20AE-31D4-D591-9E51C2413E1E}"/>
              </a:ext>
            </a:extLst>
          </p:cNvPr>
          <p:cNvPicPr>
            <a:picLocks noChangeAspect="1"/>
          </p:cNvPicPr>
          <p:nvPr/>
        </p:nvPicPr>
        <p:blipFill>
          <a:blip r:embed="rId3"/>
          <a:stretch>
            <a:fillRect/>
          </a:stretch>
        </p:blipFill>
        <p:spPr>
          <a:xfrm>
            <a:off x="1375683" y="779690"/>
            <a:ext cx="6582302" cy="2766626"/>
          </a:xfrm>
          <a:prstGeom prst="rect">
            <a:avLst/>
          </a:prstGeom>
        </p:spPr>
      </p:pic>
      <p:pic>
        <p:nvPicPr>
          <p:cNvPr id="14" name="Picture 13">
            <a:extLst>
              <a:ext uri="{FF2B5EF4-FFF2-40B4-BE49-F238E27FC236}">
                <a16:creationId xmlns:a16="http://schemas.microsoft.com/office/drawing/2014/main" id="{128FEA67-CF10-3AA9-31E0-8C8372AD32E0}"/>
              </a:ext>
            </a:extLst>
          </p:cNvPr>
          <p:cNvPicPr>
            <a:picLocks noChangeAspect="1"/>
          </p:cNvPicPr>
          <p:nvPr/>
        </p:nvPicPr>
        <p:blipFill>
          <a:blip r:embed="rId4"/>
          <a:stretch>
            <a:fillRect/>
          </a:stretch>
        </p:blipFill>
        <p:spPr>
          <a:xfrm>
            <a:off x="1608365" y="3521878"/>
            <a:ext cx="6349620" cy="390580"/>
          </a:xfrm>
          <a:prstGeom prst="rect">
            <a:avLst/>
          </a:prstGeom>
        </p:spPr>
      </p:pic>
    </p:spTree>
    <p:extLst>
      <p:ext uri="{BB962C8B-B14F-4D97-AF65-F5344CB8AC3E}">
        <p14:creationId xmlns:p14="http://schemas.microsoft.com/office/powerpoint/2010/main" val="28919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7197B0D-86C8-35B7-F29C-E45ABCE4F871}"/>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FC7D19CC-6B4D-D8D6-81F3-E60BEC0B0D5E}"/>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F2CC5B52-D427-00ED-EBF8-9DB601295BE4}"/>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3" name="TextBox 2">
            <a:extLst>
              <a:ext uri="{FF2B5EF4-FFF2-40B4-BE49-F238E27FC236}">
                <a16:creationId xmlns:a16="http://schemas.microsoft.com/office/drawing/2014/main" id="{B7990530-5438-EAB0-886B-760AE1553600}"/>
              </a:ext>
            </a:extLst>
          </p:cNvPr>
          <p:cNvSpPr txBox="1"/>
          <p:nvPr/>
        </p:nvSpPr>
        <p:spPr>
          <a:xfrm>
            <a:off x="502104" y="334736"/>
            <a:ext cx="3049360" cy="338554"/>
          </a:xfrm>
          <a:prstGeom prst="rect">
            <a:avLst/>
          </a:prstGeom>
          <a:noFill/>
        </p:spPr>
        <p:txBody>
          <a:bodyPr wrap="square" rtlCol="0">
            <a:spAutoFit/>
          </a:bodyPr>
          <a:lstStyle/>
          <a:p>
            <a:r>
              <a:rPr lang="en-US" sz="1600" b="1" dirty="0">
                <a:solidFill>
                  <a:schemeClr val="tx2">
                    <a:lumMod val="50000"/>
                  </a:schemeClr>
                </a:solidFill>
              </a:rPr>
              <a:t>Conclusion</a:t>
            </a:r>
            <a:endParaRPr lang="en-IN" sz="1600" b="1" dirty="0">
              <a:solidFill>
                <a:schemeClr val="tx2">
                  <a:lumMod val="50000"/>
                </a:schemeClr>
              </a:solidFill>
            </a:endParaRPr>
          </a:p>
        </p:txBody>
      </p:sp>
      <p:sp>
        <p:nvSpPr>
          <p:cNvPr id="4" name="TextBox 3">
            <a:extLst>
              <a:ext uri="{FF2B5EF4-FFF2-40B4-BE49-F238E27FC236}">
                <a16:creationId xmlns:a16="http://schemas.microsoft.com/office/drawing/2014/main" id="{DFF720C0-CFC0-AD9E-A8C2-6B98AEDEB86B}"/>
              </a:ext>
            </a:extLst>
          </p:cNvPr>
          <p:cNvSpPr txBox="1"/>
          <p:nvPr/>
        </p:nvSpPr>
        <p:spPr>
          <a:xfrm>
            <a:off x="742950" y="845004"/>
            <a:ext cx="6719207" cy="4067780"/>
          </a:xfrm>
          <a:prstGeom prst="rect">
            <a:avLst/>
          </a:prstGeom>
          <a:noFill/>
        </p:spPr>
        <p:txBody>
          <a:bodyPr wrap="square" rtlCol="0">
            <a:spAutoFit/>
          </a:bodyPr>
          <a:lstStyle/>
          <a:p>
            <a:pPr marL="171450" indent="-171450" algn="l">
              <a:spcAft>
                <a:spcPts val="675"/>
              </a:spcAft>
              <a:buFont typeface="Arial" panose="020B0604020202020204" pitchFamily="34" charset="0"/>
              <a:buChar char="•"/>
            </a:pPr>
            <a:r>
              <a:rPr lang="en-US" sz="1000" b="0" i="0" dirty="0">
                <a:solidFill>
                  <a:schemeClr val="accent5">
                    <a:lumMod val="50000"/>
                  </a:schemeClr>
                </a:solidFill>
                <a:effectLst/>
                <a:latin typeface="+mn-lt"/>
              </a:rPr>
              <a:t>We trained three models SVM, Random Forest and CNN for our image classification problem.</a:t>
            </a:r>
          </a:p>
          <a:p>
            <a:pPr marL="171450" indent="-171450" algn="l">
              <a:spcAft>
                <a:spcPts val="675"/>
              </a:spcAft>
              <a:buFont typeface="Arial" panose="020B0604020202020204" pitchFamily="34" charset="0"/>
              <a:buChar char="•"/>
            </a:pPr>
            <a:r>
              <a:rPr lang="en-US" sz="1000" b="0" i="0" dirty="0">
                <a:solidFill>
                  <a:schemeClr val="accent5">
                    <a:lumMod val="50000"/>
                  </a:schemeClr>
                </a:solidFill>
                <a:effectLst/>
                <a:latin typeface="+mn-lt"/>
              </a:rPr>
              <a:t>The accuracy for test dataset of our models are as following</a:t>
            </a:r>
          </a:p>
          <a:p>
            <a:pPr marL="742950" lvl="1" indent="-285750" algn="l">
              <a:spcAft>
                <a:spcPts val="675"/>
              </a:spcAft>
              <a:buFont typeface="Arial" panose="020B0604020202020204" pitchFamily="34" charset="0"/>
              <a:buChar char="•"/>
            </a:pPr>
            <a:r>
              <a:rPr lang="en-US" sz="1000" b="0" i="0" dirty="0">
                <a:solidFill>
                  <a:schemeClr val="accent5">
                    <a:lumMod val="50000"/>
                  </a:schemeClr>
                </a:solidFill>
                <a:effectLst/>
                <a:latin typeface="+mn-lt"/>
              </a:rPr>
              <a:t>SVM - 80.5 %</a:t>
            </a:r>
          </a:p>
          <a:p>
            <a:pPr marL="742950" lvl="1" indent="-285750" algn="l">
              <a:spcAft>
                <a:spcPts val="675"/>
              </a:spcAft>
              <a:buFont typeface="Arial" panose="020B0604020202020204" pitchFamily="34" charset="0"/>
              <a:buChar char="•"/>
            </a:pPr>
            <a:r>
              <a:rPr lang="en-US" sz="1000" b="0" i="0" dirty="0">
                <a:solidFill>
                  <a:schemeClr val="accent5">
                    <a:lumMod val="50000"/>
                  </a:schemeClr>
                </a:solidFill>
                <a:effectLst/>
                <a:latin typeface="+mn-lt"/>
              </a:rPr>
              <a:t>Random Forest – 67 %</a:t>
            </a:r>
          </a:p>
          <a:p>
            <a:pPr marL="742950" lvl="1" indent="-285750" algn="l">
              <a:spcAft>
                <a:spcPts val="675"/>
              </a:spcAft>
              <a:buFont typeface="Arial" panose="020B0604020202020204" pitchFamily="34" charset="0"/>
              <a:buChar char="•"/>
            </a:pPr>
            <a:r>
              <a:rPr lang="en-US" sz="1000" b="0" i="0" dirty="0">
                <a:solidFill>
                  <a:schemeClr val="accent5">
                    <a:lumMod val="50000"/>
                  </a:schemeClr>
                </a:solidFill>
                <a:effectLst/>
                <a:latin typeface="+mn-lt"/>
              </a:rPr>
              <a:t>CNN - 95.8 %</a:t>
            </a:r>
          </a:p>
          <a:p>
            <a:pPr marL="171450" indent="-171450" algn="l">
              <a:spcAft>
                <a:spcPts val="675"/>
              </a:spcAft>
              <a:buFont typeface="Arial" panose="020B0604020202020204" pitchFamily="34" charset="0"/>
              <a:buChar char="•"/>
            </a:pPr>
            <a:r>
              <a:rPr lang="en-US" sz="1000" b="0" i="0" dirty="0">
                <a:solidFill>
                  <a:schemeClr val="accent5">
                    <a:lumMod val="50000"/>
                  </a:schemeClr>
                </a:solidFill>
                <a:effectLst/>
                <a:latin typeface="+mn-lt"/>
              </a:rPr>
              <a:t>In our case the SVM model outperforms Random Forest the possible reasons could be</a:t>
            </a:r>
          </a:p>
          <a:p>
            <a:pPr marL="742950" lvl="1" indent="-285750" algn="l">
              <a:spcAft>
                <a:spcPts val="675"/>
              </a:spcAft>
              <a:buFont typeface="Arial" panose="020B0604020202020204" pitchFamily="34" charset="0"/>
              <a:buChar char="•"/>
            </a:pPr>
            <a:r>
              <a:rPr lang="en-US" sz="1000" b="0" i="0" dirty="0">
                <a:solidFill>
                  <a:schemeClr val="accent5">
                    <a:lumMod val="50000"/>
                  </a:schemeClr>
                </a:solidFill>
                <a:effectLst/>
                <a:latin typeface="+mn-lt"/>
              </a:rPr>
              <a:t>SVM is particularly effective in handling high-dimensional datasets, where the number of features is much greater than the number of samples, whereas Random Forest may struggle with high-dimensional data because it tries to split on features, and many splits may be noisy or irrelevant in high-dimensional spaces.</a:t>
            </a:r>
          </a:p>
          <a:p>
            <a:pPr marL="742950" lvl="1" indent="-285750" algn="l">
              <a:spcAft>
                <a:spcPts val="675"/>
              </a:spcAft>
              <a:buFont typeface="Arial" panose="020B0604020202020204" pitchFamily="34" charset="0"/>
              <a:buChar char="•"/>
            </a:pPr>
            <a:r>
              <a:rPr lang="en-US" sz="1000" b="0" i="0" dirty="0">
                <a:solidFill>
                  <a:schemeClr val="accent5">
                    <a:lumMod val="50000"/>
                  </a:schemeClr>
                </a:solidFill>
                <a:effectLst/>
                <a:latin typeface="+mn-lt"/>
              </a:rPr>
              <a:t>SVM, especially with the RBF kernel, excels at creating a decision boundary that maximizes the margin between classes, whether the data is linearly or nonlinearly separable, whereas Random Forest uses axis-aligned splits, which may not work well if the decision boundary is complex or curved.</a:t>
            </a:r>
          </a:p>
          <a:p>
            <a:pPr marL="171450" indent="-171450" algn="l">
              <a:spcAft>
                <a:spcPts val="675"/>
              </a:spcAft>
              <a:buFont typeface="Arial" panose="020B0604020202020204" pitchFamily="34" charset="0"/>
              <a:buChar char="•"/>
            </a:pPr>
            <a:r>
              <a:rPr lang="en-US" sz="1000" b="0" i="0" dirty="0">
                <a:solidFill>
                  <a:schemeClr val="accent5">
                    <a:lumMod val="50000"/>
                  </a:schemeClr>
                </a:solidFill>
                <a:effectLst/>
                <a:latin typeface="+mn-lt"/>
              </a:rPr>
              <a:t>Our models are generally confused between two sets of images Scratches with Patches and Pitted with inclusion this could be because of high similarity between these two set of images. Simple models are not able to capture the difference but CNN model is able to capture the difference.</a:t>
            </a:r>
          </a:p>
          <a:p>
            <a:pPr marL="171450" indent="-171450" algn="l">
              <a:spcAft>
                <a:spcPts val="675"/>
              </a:spcAft>
              <a:buFont typeface="Arial" panose="020B0604020202020204" pitchFamily="34" charset="0"/>
              <a:buChar char="•"/>
            </a:pPr>
            <a:r>
              <a:rPr lang="en-US" sz="1000" b="0" i="0" dirty="0">
                <a:solidFill>
                  <a:schemeClr val="accent5">
                    <a:lumMod val="50000"/>
                  </a:schemeClr>
                </a:solidFill>
                <a:effectLst/>
                <a:latin typeface="+mn-lt"/>
              </a:rPr>
              <a:t>The best performing model is CNN which is able to classify most of the images correctly. The obvious reason is the Convnets which are able to capture features better that machine learning models.</a:t>
            </a:r>
          </a:p>
          <a:p>
            <a:endParaRPr lang="en-IN" sz="1000" dirty="0">
              <a:latin typeface="+mn-lt"/>
            </a:endParaRPr>
          </a:p>
        </p:txBody>
      </p:sp>
    </p:spTree>
    <p:extLst>
      <p:ext uri="{BB962C8B-B14F-4D97-AF65-F5344CB8AC3E}">
        <p14:creationId xmlns:p14="http://schemas.microsoft.com/office/powerpoint/2010/main" val="27643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D82BC55A-94F3-00FE-208B-333E4274AB3D}"/>
              </a:ext>
            </a:extLst>
          </p:cNvPr>
          <p:cNvSpPr txBox="1"/>
          <p:nvPr/>
        </p:nvSpPr>
        <p:spPr>
          <a:xfrm>
            <a:off x="3388768" y="2171640"/>
            <a:ext cx="4736841" cy="646331"/>
          </a:xfrm>
          <a:prstGeom prst="rect">
            <a:avLst/>
          </a:prstGeom>
          <a:noFill/>
        </p:spPr>
        <p:txBody>
          <a:bodyPr wrap="square" rtlCol="0">
            <a:spAutoFit/>
          </a:bodyPr>
          <a:lstStyle/>
          <a:p>
            <a:r>
              <a:rPr lang="en-US" sz="3600" b="1" dirty="0">
                <a:solidFill>
                  <a:schemeClr val="tx1"/>
                </a:solidFill>
              </a:rPr>
              <a:t>Thank You</a:t>
            </a:r>
          </a:p>
        </p:txBody>
      </p:sp>
    </p:spTree>
    <p:extLst>
      <p:ext uri="{BB962C8B-B14F-4D97-AF65-F5344CB8AC3E}">
        <p14:creationId xmlns:p14="http://schemas.microsoft.com/office/powerpoint/2010/main" val="51206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E24A7183-333D-CAD9-0D18-543FCF1751B9}"/>
              </a:ext>
            </a:extLst>
          </p:cNvPr>
          <p:cNvSpPr txBox="1"/>
          <p:nvPr/>
        </p:nvSpPr>
        <p:spPr>
          <a:xfrm>
            <a:off x="565652" y="509500"/>
            <a:ext cx="4006348" cy="400110"/>
          </a:xfrm>
          <a:prstGeom prst="rect">
            <a:avLst/>
          </a:prstGeom>
          <a:noFill/>
        </p:spPr>
        <p:txBody>
          <a:bodyPr wrap="square" rtlCol="0">
            <a:spAutoFit/>
          </a:bodyPr>
          <a:lstStyle/>
          <a:p>
            <a:r>
              <a:rPr lang="en-US" sz="2000" b="1" dirty="0">
                <a:solidFill>
                  <a:schemeClr val="tx1"/>
                </a:solidFill>
              </a:rPr>
              <a:t>Points of Discussion</a:t>
            </a:r>
            <a:endParaRPr lang="en-IN" sz="2000" b="1" dirty="0">
              <a:solidFill>
                <a:schemeClr val="tx1"/>
              </a:solidFill>
            </a:endParaRPr>
          </a:p>
        </p:txBody>
      </p:sp>
      <p:sp>
        <p:nvSpPr>
          <p:cNvPr id="3" name="TextBox 2">
            <a:extLst>
              <a:ext uri="{FF2B5EF4-FFF2-40B4-BE49-F238E27FC236}">
                <a16:creationId xmlns:a16="http://schemas.microsoft.com/office/drawing/2014/main" id="{8B156299-0D8D-F858-8051-753D628022B3}"/>
              </a:ext>
            </a:extLst>
          </p:cNvPr>
          <p:cNvSpPr txBox="1"/>
          <p:nvPr/>
        </p:nvSpPr>
        <p:spPr>
          <a:xfrm>
            <a:off x="620599" y="822493"/>
            <a:ext cx="4554988" cy="2923877"/>
          </a:xfrm>
          <a:prstGeom prst="rect">
            <a:avLst/>
          </a:prstGeom>
          <a:noFill/>
        </p:spPr>
        <p:txBody>
          <a:bodyPr wrap="square" rtlCol="0">
            <a:spAutoFit/>
          </a:bodyPr>
          <a:lstStyle/>
          <a:p>
            <a:endParaRPr lang="en-US" dirty="0"/>
          </a:p>
          <a:p>
            <a:endParaRPr lang="en-US" dirty="0"/>
          </a:p>
          <a:p>
            <a:pPr marL="285750" indent="-285750">
              <a:buClr>
                <a:schemeClr val="accent5">
                  <a:lumMod val="50000"/>
                </a:schemeClr>
              </a:buClr>
              <a:buFont typeface="Arial" panose="020B0604020202020204" pitchFamily="34" charset="0"/>
              <a:buChar char="•"/>
            </a:pPr>
            <a:r>
              <a:rPr lang="en-US" sz="1600" dirty="0">
                <a:solidFill>
                  <a:schemeClr val="bg1"/>
                </a:solidFill>
              </a:rPr>
              <a:t>Problem Statement</a:t>
            </a:r>
          </a:p>
          <a:p>
            <a:pPr marL="285750" indent="-285750">
              <a:buClr>
                <a:schemeClr val="accent5">
                  <a:lumMod val="50000"/>
                </a:schemeClr>
              </a:buClr>
              <a:buFont typeface="Arial" panose="020B0604020202020204" pitchFamily="34" charset="0"/>
              <a:buChar char="•"/>
            </a:pPr>
            <a:r>
              <a:rPr lang="en-US" sz="1600" dirty="0">
                <a:solidFill>
                  <a:schemeClr val="bg1"/>
                </a:solidFill>
              </a:rPr>
              <a:t>Data Summary</a:t>
            </a:r>
          </a:p>
          <a:p>
            <a:pPr marL="285750" indent="-285750">
              <a:buClr>
                <a:schemeClr val="accent5">
                  <a:lumMod val="50000"/>
                </a:schemeClr>
              </a:buClr>
              <a:buFont typeface="Arial" panose="020B0604020202020204" pitchFamily="34" charset="0"/>
              <a:buChar char="•"/>
            </a:pPr>
            <a:r>
              <a:rPr lang="en-US" sz="1600" dirty="0">
                <a:solidFill>
                  <a:schemeClr val="bg1"/>
                </a:solidFill>
              </a:rPr>
              <a:t>Dataset Exploration</a:t>
            </a:r>
          </a:p>
          <a:p>
            <a:pPr marL="285750" indent="-285750">
              <a:buClr>
                <a:schemeClr val="accent5">
                  <a:lumMod val="50000"/>
                </a:schemeClr>
              </a:buClr>
              <a:buFont typeface="Arial" panose="020B0604020202020204" pitchFamily="34" charset="0"/>
              <a:buChar char="•"/>
            </a:pPr>
            <a:r>
              <a:rPr lang="en-US" sz="1600" dirty="0">
                <a:solidFill>
                  <a:schemeClr val="bg1"/>
                </a:solidFill>
              </a:rPr>
              <a:t>Statical Analysis</a:t>
            </a:r>
          </a:p>
          <a:p>
            <a:pPr marL="285750" indent="-285750">
              <a:buClr>
                <a:schemeClr val="accent5">
                  <a:lumMod val="50000"/>
                </a:schemeClr>
              </a:buClr>
              <a:buFont typeface="Arial" panose="020B0604020202020204" pitchFamily="34" charset="0"/>
              <a:buChar char="•"/>
            </a:pPr>
            <a:r>
              <a:rPr lang="en-US" sz="1600" dirty="0">
                <a:solidFill>
                  <a:schemeClr val="bg1"/>
                </a:solidFill>
              </a:rPr>
              <a:t>CNN Model</a:t>
            </a:r>
          </a:p>
          <a:p>
            <a:pPr marL="285750" indent="-285750">
              <a:buClr>
                <a:schemeClr val="accent5">
                  <a:lumMod val="50000"/>
                </a:schemeClr>
              </a:buClr>
              <a:buFont typeface="Arial" panose="020B0604020202020204" pitchFamily="34" charset="0"/>
              <a:buChar char="•"/>
            </a:pPr>
            <a:r>
              <a:rPr lang="en-US" sz="1600" dirty="0">
                <a:solidFill>
                  <a:schemeClr val="bg1"/>
                </a:solidFill>
              </a:rPr>
              <a:t>SVM &amp; Random Forest</a:t>
            </a:r>
          </a:p>
          <a:p>
            <a:pPr marL="285750" indent="-285750">
              <a:buClr>
                <a:schemeClr val="accent5">
                  <a:lumMod val="50000"/>
                </a:schemeClr>
              </a:buClr>
              <a:buFont typeface="Arial" panose="020B0604020202020204" pitchFamily="34" charset="0"/>
              <a:buChar char="•"/>
            </a:pPr>
            <a:r>
              <a:rPr lang="en-US" sz="1600" dirty="0">
                <a:solidFill>
                  <a:schemeClr val="bg1"/>
                </a:solidFill>
              </a:rPr>
              <a:t>Performance Comparison</a:t>
            </a:r>
          </a:p>
          <a:p>
            <a:pPr marL="285750" indent="-285750">
              <a:buClr>
                <a:schemeClr val="accent5">
                  <a:lumMod val="50000"/>
                </a:schemeClr>
              </a:buClr>
              <a:buFont typeface="Arial" panose="020B0604020202020204" pitchFamily="34" charset="0"/>
              <a:buChar char="•"/>
            </a:pPr>
            <a:r>
              <a:rPr lang="en-US" sz="1600" dirty="0">
                <a:solidFill>
                  <a:schemeClr val="bg1"/>
                </a:solidFill>
              </a:rPr>
              <a:t>Conclusion </a:t>
            </a:r>
          </a:p>
          <a:p>
            <a:endParaRPr lang="en-US" dirty="0"/>
          </a:p>
          <a:p>
            <a:pPr marL="285750" indent="-285750">
              <a:buFont typeface="Arial" panose="020B0604020202020204" pitchFamily="34" charset="0"/>
              <a:buChar char="•"/>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34164"/>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D82BC55A-94F3-00FE-208B-333E4274AB3D}"/>
              </a:ext>
            </a:extLst>
          </p:cNvPr>
          <p:cNvSpPr txBox="1"/>
          <p:nvPr/>
        </p:nvSpPr>
        <p:spPr>
          <a:xfrm>
            <a:off x="387439" y="578353"/>
            <a:ext cx="4736841" cy="3539430"/>
          </a:xfrm>
          <a:prstGeom prst="rect">
            <a:avLst/>
          </a:prstGeom>
          <a:noFill/>
        </p:spPr>
        <p:txBody>
          <a:bodyPr wrap="square" rtlCol="0">
            <a:spAutoFit/>
          </a:bodyPr>
          <a:lstStyle/>
          <a:p>
            <a:r>
              <a:rPr lang="en-US" sz="2000" b="1" dirty="0">
                <a:solidFill>
                  <a:schemeClr val="tx1"/>
                </a:solidFill>
              </a:rPr>
              <a:t>Problem Statement</a:t>
            </a:r>
          </a:p>
          <a:p>
            <a:endParaRPr lang="en-US" b="1" dirty="0">
              <a:solidFill>
                <a:schemeClr val="tx1"/>
              </a:solidFill>
            </a:endParaRPr>
          </a:p>
          <a:p>
            <a:endParaRPr lang="en-US" b="1" dirty="0">
              <a:solidFill>
                <a:schemeClr val="tx1"/>
              </a:solidFill>
            </a:endParaRPr>
          </a:p>
          <a:p>
            <a:r>
              <a:rPr lang="en-US" sz="1600" dirty="0">
                <a:solidFill>
                  <a:schemeClr val="accent5">
                    <a:lumMod val="50000"/>
                  </a:schemeClr>
                </a:solidFill>
              </a:rPr>
              <a:t>The quality assurance process in the manufacturing industry, particularly for hot-rolled steel strips, often faces challenges in identifying and classifying surface defects accurately and efficiently. Manual inspection is time-consuming, prone to errors, and not scalable for high-volume production environments.</a:t>
            </a:r>
          </a:p>
          <a:p>
            <a:endParaRPr lang="en-IN" sz="1600" dirty="0">
              <a:solidFill>
                <a:schemeClr val="accent5">
                  <a:lumMod val="50000"/>
                </a:schemeClr>
              </a:solidFill>
            </a:endParaRPr>
          </a:p>
          <a:p>
            <a:r>
              <a:rPr lang="en-US" sz="1600" dirty="0">
                <a:solidFill>
                  <a:schemeClr val="accent5">
                    <a:lumMod val="50000"/>
                  </a:schemeClr>
                </a:solidFill>
              </a:rPr>
              <a:t>The goal of this project is to develop a model for </a:t>
            </a:r>
            <a:r>
              <a:rPr lang="en-US" sz="1600" b="1" dirty="0">
                <a:solidFill>
                  <a:schemeClr val="accent5">
                    <a:lumMod val="50000"/>
                  </a:schemeClr>
                </a:solidFill>
              </a:rPr>
              <a:t>Metal Surface Defect Detection</a:t>
            </a:r>
            <a:r>
              <a:rPr lang="en-US" sz="1600" dirty="0">
                <a:solidFill>
                  <a:schemeClr val="accent5">
                    <a:lumMod val="50000"/>
                  </a:schemeClr>
                </a:solidFill>
              </a:rPr>
              <a:t> using the NEU Metal Surface Defects Dataset.</a:t>
            </a:r>
            <a:endParaRPr lang="en-IN" sz="1600" b="1" dirty="0">
              <a:solidFill>
                <a:schemeClr val="accent5">
                  <a:lumMod val="50000"/>
                </a:schemeClr>
              </a:solidFill>
            </a:endParaRPr>
          </a:p>
        </p:txBody>
      </p:sp>
      <p:sp>
        <p:nvSpPr>
          <p:cNvPr id="3" name="AutoShape 2" descr="A high-quality, detailed image of a clean hot-rolled steel strip in a factory setting with industrial machinery in the background. The image emphasizes the smooth surface of the steel strip without any visible defects or text labels, creating a professional and realistic industrial aesthetic.">
            <a:extLst>
              <a:ext uri="{FF2B5EF4-FFF2-40B4-BE49-F238E27FC236}">
                <a16:creationId xmlns:a16="http://schemas.microsoft.com/office/drawing/2014/main" id="{C2B07937-EA69-F3DA-8C4C-2D25F2A2E54E}"/>
              </a:ext>
            </a:extLst>
          </p:cNvPr>
          <p:cNvSpPr>
            <a:spLocks noChangeAspect="1" noChangeArrowheads="1"/>
          </p:cNvSpPr>
          <p:nvPr/>
        </p:nvSpPr>
        <p:spPr bwMode="auto">
          <a:xfrm>
            <a:off x="4419600" y="2419350"/>
            <a:ext cx="2609850" cy="2609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2AE19B6-54F2-8B60-5ACA-125718E43688}"/>
              </a:ext>
            </a:extLst>
          </p:cNvPr>
          <p:cNvPicPr>
            <a:picLocks noChangeAspect="1"/>
          </p:cNvPicPr>
          <p:nvPr/>
        </p:nvPicPr>
        <p:blipFill>
          <a:blip r:embed="rId3"/>
          <a:stretch>
            <a:fillRect/>
          </a:stretch>
        </p:blipFill>
        <p:spPr>
          <a:xfrm>
            <a:off x="5329335" y="1080669"/>
            <a:ext cx="3463965" cy="3282042"/>
          </a:xfrm>
          <a:prstGeom prst="rect">
            <a:avLst/>
          </a:prstGeom>
        </p:spPr>
      </p:pic>
    </p:spTree>
    <p:extLst>
      <p:ext uri="{BB962C8B-B14F-4D97-AF65-F5344CB8AC3E}">
        <p14:creationId xmlns:p14="http://schemas.microsoft.com/office/powerpoint/2010/main" val="11538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D82BC55A-94F3-00FE-208B-333E4274AB3D}"/>
              </a:ext>
            </a:extLst>
          </p:cNvPr>
          <p:cNvSpPr txBox="1"/>
          <p:nvPr/>
        </p:nvSpPr>
        <p:spPr>
          <a:xfrm>
            <a:off x="531287" y="513753"/>
            <a:ext cx="7995684" cy="4031873"/>
          </a:xfrm>
          <a:prstGeom prst="rect">
            <a:avLst/>
          </a:prstGeom>
          <a:noFill/>
        </p:spPr>
        <p:txBody>
          <a:bodyPr wrap="square" rtlCol="0">
            <a:spAutoFit/>
          </a:bodyPr>
          <a:lstStyle/>
          <a:p>
            <a:r>
              <a:rPr lang="en-US" sz="2000" b="1" dirty="0">
                <a:solidFill>
                  <a:schemeClr val="tx1"/>
                </a:solidFill>
              </a:rPr>
              <a:t>Data Summary</a:t>
            </a:r>
          </a:p>
          <a:p>
            <a:endParaRPr lang="en-US" b="1" dirty="0">
              <a:solidFill>
                <a:schemeClr val="tx1"/>
              </a:solidFill>
            </a:endParaRPr>
          </a:p>
          <a:p>
            <a:endParaRPr lang="en-US" b="1" dirty="0">
              <a:solidFill>
                <a:schemeClr val="tx1"/>
              </a:solidFill>
            </a:endParaRPr>
          </a:p>
          <a:p>
            <a:r>
              <a:rPr lang="en-US" sz="1600" b="0" i="0" dirty="0">
                <a:solidFill>
                  <a:schemeClr val="accent5">
                    <a:lumMod val="50000"/>
                  </a:schemeClr>
                </a:solidFill>
                <a:effectLst/>
                <a:latin typeface="+mj-lt"/>
              </a:rPr>
              <a:t>This dataset is a portion of NEU Metal Surface Defects Database which contains six kinds of typical surface defects of the hot-rolled steel strips. This dataset contains the classes given below:</a:t>
            </a:r>
          </a:p>
          <a:p>
            <a:endParaRPr lang="en-US" sz="1600" b="0" i="0" dirty="0">
              <a:solidFill>
                <a:schemeClr val="accent5">
                  <a:lumMod val="50000"/>
                </a:schemeClr>
              </a:solidFill>
              <a:effectLst/>
              <a:latin typeface="+mj-lt"/>
            </a:endParaRPr>
          </a:p>
          <a:p>
            <a:pPr algn="l"/>
            <a:r>
              <a:rPr lang="en-US" sz="1600" b="1" i="0" dirty="0">
                <a:solidFill>
                  <a:schemeClr val="accent5">
                    <a:lumMod val="50000"/>
                  </a:schemeClr>
                </a:solidFill>
                <a:effectLst/>
                <a:latin typeface="+mj-lt"/>
              </a:rPr>
              <a:t>Inclusion:</a:t>
            </a:r>
            <a:r>
              <a:rPr lang="en-US" sz="1600" b="0" i="0" dirty="0">
                <a:solidFill>
                  <a:schemeClr val="accent5">
                    <a:lumMod val="50000"/>
                  </a:schemeClr>
                </a:solidFill>
                <a:effectLst/>
                <a:latin typeface="+mj-lt"/>
              </a:rPr>
              <a:t> Inclusion is a typical defect of metal surface defects. Some inclusions are loose and easy to fall off, some pressed into the plate.</a:t>
            </a:r>
          </a:p>
          <a:p>
            <a:pPr algn="l"/>
            <a:r>
              <a:rPr lang="en-US" sz="1600" b="1" i="0" dirty="0">
                <a:solidFill>
                  <a:schemeClr val="accent5">
                    <a:lumMod val="50000"/>
                  </a:schemeClr>
                </a:solidFill>
                <a:effectLst/>
                <a:latin typeface="+mj-lt"/>
              </a:rPr>
              <a:t>Crazing:</a:t>
            </a:r>
            <a:r>
              <a:rPr lang="en-US" sz="1600" b="0" i="0" dirty="0">
                <a:solidFill>
                  <a:schemeClr val="accent5">
                    <a:lumMod val="50000"/>
                  </a:schemeClr>
                </a:solidFill>
                <a:effectLst/>
                <a:latin typeface="+mj-lt"/>
              </a:rPr>
              <a:t> Crazing is the phenomenon that produces some cracks on the surface of a material.</a:t>
            </a:r>
          </a:p>
          <a:p>
            <a:pPr algn="l"/>
            <a:r>
              <a:rPr lang="en-US" sz="1600" b="1" i="0" dirty="0">
                <a:solidFill>
                  <a:schemeClr val="accent5">
                    <a:lumMod val="50000"/>
                  </a:schemeClr>
                </a:solidFill>
                <a:effectLst/>
                <a:latin typeface="+mj-lt"/>
              </a:rPr>
              <a:t>Patches:</a:t>
            </a:r>
            <a:r>
              <a:rPr lang="en-US" sz="1600" b="0" i="0" dirty="0">
                <a:solidFill>
                  <a:schemeClr val="accent5">
                    <a:lumMod val="50000"/>
                  </a:schemeClr>
                </a:solidFill>
                <a:effectLst/>
                <a:latin typeface="+mj-lt"/>
              </a:rPr>
              <a:t> A part of metal marked out from the rest by a particular characteristic.</a:t>
            </a:r>
          </a:p>
          <a:p>
            <a:pPr algn="l"/>
            <a:r>
              <a:rPr lang="en-US" sz="1600" b="1" i="0" dirty="0">
                <a:solidFill>
                  <a:schemeClr val="accent5">
                    <a:lumMod val="50000"/>
                  </a:schemeClr>
                </a:solidFill>
                <a:effectLst/>
                <a:latin typeface="+mj-lt"/>
              </a:rPr>
              <a:t>Pitted surface:</a:t>
            </a:r>
            <a:r>
              <a:rPr lang="en-US" sz="1600" b="0" i="0" dirty="0">
                <a:solidFill>
                  <a:schemeClr val="accent5">
                    <a:lumMod val="50000"/>
                  </a:schemeClr>
                </a:solidFill>
                <a:effectLst/>
                <a:latin typeface="+mj-lt"/>
              </a:rPr>
              <a:t> Pitting is a form of corrosion that focuses on a very small range of metal surfaces and penetrates into the metal interior. Pitting is generally small in diameter but deep in depth.</a:t>
            </a:r>
          </a:p>
          <a:p>
            <a:endParaRPr lang="en-IN" sz="1600" b="1" dirty="0">
              <a:solidFill>
                <a:schemeClr val="accent5">
                  <a:lumMod val="50000"/>
                </a:schemeClr>
              </a:solidFill>
              <a:latin typeface="+mj-lt"/>
            </a:endParaRPr>
          </a:p>
        </p:txBody>
      </p:sp>
    </p:spTree>
    <p:extLst>
      <p:ext uri="{BB962C8B-B14F-4D97-AF65-F5344CB8AC3E}">
        <p14:creationId xmlns:p14="http://schemas.microsoft.com/office/powerpoint/2010/main" val="417639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D82BC55A-94F3-00FE-208B-333E4274AB3D}"/>
              </a:ext>
            </a:extLst>
          </p:cNvPr>
          <p:cNvSpPr txBox="1"/>
          <p:nvPr/>
        </p:nvSpPr>
        <p:spPr>
          <a:xfrm>
            <a:off x="574158" y="680407"/>
            <a:ext cx="7995684" cy="2308324"/>
          </a:xfrm>
          <a:prstGeom prst="rect">
            <a:avLst/>
          </a:prstGeom>
          <a:noFill/>
        </p:spPr>
        <p:txBody>
          <a:bodyPr wrap="square" rtlCol="0">
            <a:spAutoFit/>
          </a:bodyPr>
          <a:lstStyle/>
          <a:p>
            <a:pPr algn="l"/>
            <a:r>
              <a:rPr lang="en-US" sz="1600" b="1" i="0" dirty="0">
                <a:solidFill>
                  <a:schemeClr val="accent5">
                    <a:lumMod val="50000"/>
                  </a:schemeClr>
                </a:solidFill>
                <a:effectLst/>
                <a:latin typeface="+mj-lt"/>
              </a:rPr>
              <a:t>Scratches:</a:t>
            </a:r>
            <a:r>
              <a:rPr lang="en-US" sz="1600" b="0" i="0" dirty="0">
                <a:solidFill>
                  <a:schemeClr val="accent5">
                    <a:lumMod val="50000"/>
                  </a:schemeClr>
                </a:solidFill>
                <a:effectLst/>
                <a:latin typeface="+mj-lt"/>
              </a:rPr>
              <a:t> A scratch is a mark of abrasion on a surface.</a:t>
            </a:r>
          </a:p>
          <a:p>
            <a:pPr algn="l"/>
            <a:r>
              <a:rPr lang="en-US" sz="1600" b="1" i="0" dirty="0">
                <a:solidFill>
                  <a:schemeClr val="accent5">
                    <a:lumMod val="50000"/>
                  </a:schemeClr>
                </a:solidFill>
                <a:effectLst/>
                <a:latin typeface="+mj-lt"/>
              </a:rPr>
              <a:t>Rolled in scale:</a:t>
            </a:r>
            <a:r>
              <a:rPr lang="en-US" sz="1600" b="0" i="0" dirty="0">
                <a:solidFill>
                  <a:schemeClr val="accent5">
                    <a:lumMod val="50000"/>
                  </a:schemeClr>
                </a:solidFill>
                <a:effectLst/>
                <a:latin typeface="+mj-lt"/>
              </a:rPr>
              <a:t> A rolled-in scale defect occurs when the mill scale is rolled into the metal during the rolling process.</a:t>
            </a:r>
          </a:p>
          <a:p>
            <a:pPr algn="l"/>
            <a:endParaRPr lang="en-US" sz="1600" dirty="0">
              <a:solidFill>
                <a:schemeClr val="accent5">
                  <a:lumMod val="50000"/>
                </a:schemeClr>
              </a:solidFill>
              <a:latin typeface="+mj-lt"/>
            </a:endParaRPr>
          </a:p>
          <a:p>
            <a:pPr algn="l"/>
            <a:endParaRPr lang="en-US" sz="1600" b="0" i="0" dirty="0">
              <a:solidFill>
                <a:schemeClr val="accent5">
                  <a:lumMod val="50000"/>
                </a:schemeClr>
              </a:solidFill>
              <a:effectLst/>
              <a:latin typeface="+mj-lt"/>
            </a:endParaRPr>
          </a:p>
          <a:p>
            <a:pPr algn="l"/>
            <a:r>
              <a:rPr lang="en-US" sz="1600" b="0" i="0" dirty="0">
                <a:solidFill>
                  <a:schemeClr val="accent5">
                    <a:lumMod val="50000"/>
                  </a:schemeClr>
                </a:solidFill>
                <a:effectLst/>
                <a:latin typeface="+mj-lt"/>
              </a:rPr>
              <a:t>The dataset is divided into </a:t>
            </a:r>
            <a:r>
              <a:rPr lang="en-US" sz="1600" dirty="0">
                <a:solidFill>
                  <a:schemeClr val="accent5">
                    <a:lumMod val="50000"/>
                  </a:schemeClr>
                </a:solidFill>
                <a:latin typeface="+mj-lt"/>
              </a:rPr>
              <a:t>train, validation, and test datasets</a:t>
            </a:r>
            <a:r>
              <a:rPr lang="en-US" sz="1600" b="0" i="0" dirty="0">
                <a:solidFill>
                  <a:schemeClr val="accent5">
                    <a:lumMod val="50000"/>
                  </a:schemeClr>
                </a:solidFill>
                <a:effectLst/>
                <a:latin typeface="+mj-lt"/>
              </a:rPr>
              <a:t>. The training, validation and, test dataset contains 276, 12, 12 images respectively which sums to 300 for each defect.</a:t>
            </a:r>
            <a:endParaRPr lang="en-US" sz="2000" b="1" dirty="0"/>
          </a:p>
          <a:p>
            <a:endParaRPr lang="en-IN" sz="1600" b="1" dirty="0">
              <a:solidFill>
                <a:schemeClr val="tx1"/>
              </a:solidFill>
            </a:endParaRPr>
          </a:p>
        </p:txBody>
      </p:sp>
    </p:spTree>
    <p:extLst>
      <p:ext uri="{BB962C8B-B14F-4D97-AF65-F5344CB8AC3E}">
        <p14:creationId xmlns:p14="http://schemas.microsoft.com/office/powerpoint/2010/main" val="49987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D82BC55A-94F3-00FE-208B-333E4274AB3D}"/>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CAA92477-15F7-5862-A476-E9B2D2B5C510}"/>
              </a:ext>
            </a:extLst>
          </p:cNvPr>
          <p:cNvSpPr txBox="1"/>
          <p:nvPr/>
        </p:nvSpPr>
        <p:spPr>
          <a:xfrm>
            <a:off x="451077" y="285304"/>
            <a:ext cx="2739118" cy="400110"/>
          </a:xfrm>
          <a:prstGeom prst="rect">
            <a:avLst/>
          </a:prstGeom>
          <a:noFill/>
        </p:spPr>
        <p:txBody>
          <a:bodyPr wrap="square" rtlCol="0">
            <a:spAutoFit/>
          </a:bodyPr>
          <a:lstStyle/>
          <a:p>
            <a:r>
              <a:rPr lang="en-US" sz="2000" b="1" dirty="0">
                <a:solidFill>
                  <a:schemeClr val="tx1"/>
                </a:solidFill>
              </a:rPr>
              <a:t>Dataset Distribution</a:t>
            </a:r>
            <a:endParaRPr lang="en-IN" sz="2000" b="1" dirty="0">
              <a:solidFill>
                <a:schemeClr val="tx1"/>
              </a:solidFill>
            </a:endParaRPr>
          </a:p>
        </p:txBody>
      </p:sp>
      <p:pic>
        <p:nvPicPr>
          <p:cNvPr id="6" name="Picture 5">
            <a:extLst>
              <a:ext uri="{FF2B5EF4-FFF2-40B4-BE49-F238E27FC236}">
                <a16:creationId xmlns:a16="http://schemas.microsoft.com/office/drawing/2014/main" id="{F8588968-0DA1-162E-B0B2-0A304E3A9B0B}"/>
              </a:ext>
            </a:extLst>
          </p:cNvPr>
          <p:cNvPicPr>
            <a:picLocks noChangeAspect="1"/>
          </p:cNvPicPr>
          <p:nvPr/>
        </p:nvPicPr>
        <p:blipFill>
          <a:blip r:embed="rId3"/>
          <a:stretch>
            <a:fillRect/>
          </a:stretch>
        </p:blipFill>
        <p:spPr>
          <a:xfrm>
            <a:off x="1496773" y="1444482"/>
            <a:ext cx="5480125" cy="3633704"/>
          </a:xfrm>
          <a:prstGeom prst="rect">
            <a:avLst/>
          </a:prstGeom>
        </p:spPr>
      </p:pic>
      <p:sp>
        <p:nvSpPr>
          <p:cNvPr id="7" name="TextBox 6">
            <a:extLst>
              <a:ext uri="{FF2B5EF4-FFF2-40B4-BE49-F238E27FC236}">
                <a16:creationId xmlns:a16="http://schemas.microsoft.com/office/drawing/2014/main" id="{8BF71B0B-FFD7-DF5F-0F4C-178818591B4F}"/>
              </a:ext>
            </a:extLst>
          </p:cNvPr>
          <p:cNvSpPr txBox="1"/>
          <p:nvPr/>
        </p:nvSpPr>
        <p:spPr>
          <a:xfrm>
            <a:off x="451077" y="852307"/>
            <a:ext cx="6849836" cy="338554"/>
          </a:xfrm>
          <a:prstGeom prst="rect">
            <a:avLst/>
          </a:prstGeom>
          <a:noFill/>
        </p:spPr>
        <p:txBody>
          <a:bodyPr wrap="square" rtlCol="0">
            <a:spAutoFit/>
          </a:bodyPr>
          <a:lstStyle/>
          <a:p>
            <a:r>
              <a:rPr lang="en-US" sz="1600" dirty="0">
                <a:solidFill>
                  <a:schemeClr val="accent5">
                    <a:lumMod val="50000"/>
                  </a:schemeClr>
                </a:solidFill>
              </a:rPr>
              <a:t>The dataset is balanced. All classes contains same number of images</a:t>
            </a:r>
            <a:r>
              <a:rPr lang="en-US" dirty="0"/>
              <a:t>.</a:t>
            </a:r>
            <a:endParaRPr lang="en-IN" dirty="0"/>
          </a:p>
        </p:txBody>
      </p:sp>
    </p:spTree>
    <p:extLst>
      <p:ext uri="{BB962C8B-B14F-4D97-AF65-F5344CB8AC3E}">
        <p14:creationId xmlns:p14="http://schemas.microsoft.com/office/powerpoint/2010/main" val="1207486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C883944-37DE-FDAC-CCD0-4AE0E94D49B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0F92B917-223B-A636-71DC-06E312D2B7E7}"/>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AF86DCB2-1216-9075-8209-21F921788F7E}"/>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5A9D25F7-26F5-B692-3CCF-7317F2E376DA}"/>
              </a:ext>
            </a:extLst>
          </p:cNvPr>
          <p:cNvSpPr txBox="1"/>
          <p:nvPr/>
        </p:nvSpPr>
        <p:spPr>
          <a:xfrm>
            <a:off x="368073" y="113643"/>
            <a:ext cx="2739118" cy="400110"/>
          </a:xfrm>
          <a:prstGeom prst="rect">
            <a:avLst/>
          </a:prstGeom>
          <a:noFill/>
        </p:spPr>
        <p:txBody>
          <a:bodyPr wrap="square" rtlCol="0">
            <a:spAutoFit/>
          </a:bodyPr>
          <a:lstStyle/>
          <a:p>
            <a:r>
              <a:rPr lang="en-US" sz="2000" b="1" dirty="0">
                <a:solidFill>
                  <a:schemeClr val="tx1"/>
                </a:solidFill>
              </a:rPr>
              <a:t>Defects</a:t>
            </a:r>
            <a:endParaRPr lang="en-IN" sz="2000" b="1" dirty="0">
              <a:solidFill>
                <a:schemeClr val="tx1"/>
              </a:solidFill>
            </a:endParaRPr>
          </a:p>
        </p:txBody>
      </p:sp>
      <p:pic>
        <p:nvPicPr>
          <p:cNvPr id="5" name="Picture 4">
            <a:extLst>
              <a:ext uri="{FF2B5EF4-FFF2-40B4-BE49-F238E27FC236}">
                <a16:creationId xmlns:a16="http://schemas.microsoft.com/office/drawing/2014/main" id="{A9C7A5E2-B240-07F8-01A9-B21C773C9781}"/>
              </a:ext>
            </a:extLst>
          </p:cNvPr>
          <p:cNvPicPr>
            <a:picLocks noChangeAspect="1"/>
          </p:cNvPicPr>
          <p:nvPr/>
        </p:nvPicPr>
        <p:blipFill>
          <a:blip r:embed="rId3"/>
          <a:stretch>
            <a:fillRect/>
          </a:stretch>
        </p:blipFill>
        <p:spPr>
          <a:xfrm>
            <a:off x="785132" y="685414"/>
            <a:ext cx="1905000" cy="1905000"/>
          </a:xfrm>
          <a:prstGeom prst="rect">
            <a:avLst/>
          </a:prstGeom>
        </p:spPr>
      </p:pic>
      <p:pic>
        <p:nvPicPr>
          <p:cNvPr id="9" name="Picture 8">
            <a:extLst>
              <a:ext uri="{FF2B5EF4-FFF2-40B4-BE49-F238E27FC236}">
                <a16:creationId xmlns:a16="http://schemas.microsoft.com/office/drawing/2014/main" id="{56031FAF-E588-AC9B-2EBF-AEA215E6B47A}"/>
              </a:ext>
            </a:extLst>
          </p:cNvPr>
          <p:cNvPicPr>
            <a:picLocks noChangeAspect="1"/>
          </p:cNvPicPr>
          <p:nvPr/>
        </p:nvPicPr>
        <p:blipFill>
          <a:blip r:embed="rId4"/>
          <a:stretch>
            <a:fillRect/>
          </a:stretch>
        </p:blipFill>
        <p:spPr>
          <a:xfrm>
            <a:off x="3531361" y="666750"/>
            <a:ext cx="1905000" cy="1905000"/>
          </a:xfrm>
          <a:prstGeom prst="rect">
            <a:avLst/>
          </a:prstGeom>
        </p:spPr>
      </p:pic>
      <p:pic>
        <p:nvPicPr>
          <p:cNvPr id="11" name="Picture 10">
            <a:extLst>
              <a:ext uri="{FF2B5EF4-FFF2-40B4-BE49-F238E27FC236}">
                <a16:creationId xmlns:a16="http://schemas.microsoft.com/office/drawing/2014/main" id="{D2EFB331-D81B-4D65-E8C1-8591FF8F1C57}"/>
              </a:ext>
            </a:extLst>
          </p:cNvPr>
          <p:cNvPicPr>
            <a:picLocks noChangeAspect="1"/>
          </p:cNvPicPr>
          <p:nvPr/>
        </p:nvPicPr>
        <p:blipFill>
          <a:blip r:embed="rId5"/>
          <a:stretch>
            <a:fillRect/>
          </a:stretch>
        </p:blipFill>
        <p:spPr>
          <a:xfrm>
            <a:off x="6399439" y="666750"/>
            <a:ext cx="1905000" cy="1905000"/>
          </a:xfrm>
          <a:prstGeom prst="rect">
            <a:avLst/>
          </a:prstGeom>
        </p:spPr>
      </p:pic>
      <p:pic>
        <p:nvPicPr>
          <p:cNvPr id="13" name="Picture 12">
            <a:extLst>
              <a:ext uri="{FF2B5EF4-FFF2-40B4-BE49-F238E27FC236}">
                <a16:creationId xmlns:a16="http://schemas.microsoft.com/office/drawing/2014/main" id="{7873FD4D-6BAD-6C89-A13B-C933444B5254}"/>
              </a:ext>
            </a:extLst>
          </p:cNvPr>
          <p:cNvPicPr>
            <a:picLocks noChangeAspect="1"/>
          </p:cNvPicPr>
          <p:nvPr/>
        </p:nvPicPr>
        <p:blipFill>
          <a:blip r:embed="rId6"/>
          <a:stretch>
            <a:fillRect/>
          </a:stretch>
        </p:blipFill>
        <p:spPr>
          <a:xfrm>
            <a:off x="785132" y="2868385"/>
            <a:ext cx="1905000" cy="1905000"/>
          </a:xfrm>
          <a:prstGeom prst="rect">
            <a:avLst/>
          </a:prstGeom>
        </p:spPr>
      </p:pic>
      <p:pic>
        <p:nvPicPr>
          <p:cNvPr id="15" name="Picture 14">
            <a:extLst>
              <a:ext uri="{FF2B5EF4-FFF2-40B4-BE49-F238E27FC236}">
                <a16:creationId xmlns:a16="http://schemas.microsoft.com/office/drawing/2014/main" id="{65C4FD4E-A68F-0F71-4EEC-510ADB8C8899}"/>
              </a:ext>
            </a:extLst>
          </p:cNvPr>
          <p:cNvPicPr>
            <a:picLocks noChangeAspect="1"/>
          </p:cNvPicPr>
          <p:nvPr/>
        </p:nvPicPr>
        <p:blipFill>
          <a:blip r:embed="rId7"/>
          <a:stretch>
            <a:fillRect/>
          </a:stretch>
        </p:blipFill>
        <p:spPr>
          <a:xfrm>
            <a:off x="3531361" y="2868385"/>
            <a:ext cx="1905000" cy="1905000"/>
          </a:xfrm>
          <a:prstGeom prst="rect">
            <a:avLst/>
          </a:prstGeom>
        </p:spPr>
      </p:pic>
      <p:pic>
        <p:nvPicPr>
          <p:cNvPr id="17" name="Picture 16">
            <a:extLst>
              <a:ext uri="{FF2B5EF4-FFF2-40B4-BE49-F238E27FC236}">
                <a16:creationId xmlns:a16="http://schemas.microsoft.com/office/drawing/2014/main" id="{5D8E9528-F863-82C5-9BAB-6096E0BB8152}"/>
              </a:ext>
            </a:extLst>
          </p:cNvPr>
          <p:cNvPicPr>
            <a:picLocks noChangeAspect="1"/>
          </p:cNvPicPr>
          <p:nvPr/>
        </p:nvPicPr>
        <p:blipFill>
          <a:blip r:embed="rId8"/>
          <a:stretch>
            <a:fillRect/>
          </a:stretch>
        </p:blipFill>
        <p:spPr>
          <a:xfrm>
            <a:off x="6399439" y="2868385"/>
            <a:ext cx="1905000" cy="1905000"/>
          </a:xfrm>
          <a:prstGeom prst="rect">
            <a:avLst/>
          </a:prstGeom>
        </p:spPr>
      </p:pic>
      <p:sp>
        <p:nvSpPr>
          <p:cNvPr id="18" name="TextBox 17">
            <a:extLst>
              <a:ext uri="{FF2B5EF4-FFF2-40B4-BE49-F238E27FC236}">
                <a16:creationId xmlns:a16="http://schemas.microsoft.com/office/drawing/2014/main" id="{F19F932F-8CC8-AE25-D25A-164DA4184A58}"/>
              </a:ext>
            </a:extLst>
          </p:cNvPr>
          <p:cNvSpPr txBox="1"/>
          <p:nvPr/>
        </p:nvSpPr>
        <p:spPr>
          <a:xfrm>
            <a:off x="1220560" y="2571750"/>
            <a:ext cx="1400175" cy="307777"/>
          </a:xfrm>
          <a:prstGeom prst="rect">
            <a:avLst/>
          </a:prstGeom>
          <a:noFill/>
        </p:spPr>
        <p:txBody>
          <a:bodyPr wrap="square" rtlCol="0">
            <a:spAutoFit/>
          </a:bodyPr>
          <a:lstStyle/>
          <a:p>
            <a:r>
              <a:rPr lang="en-US" dirty="0">
                <a:solidFill>
                  <a:schemeClr val="tx2">
                    <a:lumMod val="50000"/>
                  </a:schemeClr>
                </a:solidFill>
              </a:rPr>
              <a:t>Crazing</a:t>
            </a:r>
            <a:endParaRPr lang="en-IN" dirty="0">
              <a:solidFill>
                <a:schemeClr val="tx2">
                  <a:lumMod val="50000"/>
                </a:schemeClr>
              </a:solidFill>
            </a:endParaRPr>
          </a:p>
        </p:txBody>
      </p:sp>
      <p:sp>
        <p:nvSpPr>
          <p:cNvPr id="19" name="TextBox 18">
            <a:extLst>
              <a:ext uri="{FF2B5EF4-FFF2-40B4-BE49-F238E27FC236}">
                <a16:creationId xmlns:a16="http://schemas.microsoft.com/office/drawing/2014/main" id="{E884ADAB-867B-A4E9-A306-1E82418C20B3}"/>
              </a:ext>
            </a:extLst>
          </p:cNvPr>
          <p:cNvSpPr txBox="1"/>
          <p:nvPr/>
        </p:nvSpPr>
        <p:spPr>
          <a:xfrm>
            <a:off x="4083503" y="2571750"/>
            <a:ext cx="1400175" cy="307777"/>
          </a:xfrm>
          <a:prstGeom prst="rect">
            <a:avLst/>
          </a:prstGeom>
          <a:noFill/>
        </p:spPr>
        <p:txBody>
          <a:bodyPr wrap="square" rtlCol="0">
            <a:spAutoFit/>
          </a:bodyPr>
          <a:lstStyle/>
          <a:p>
            <a:r>
              <a:rPr lang="en-US" dirty="0">
                <a:solidFill>
                  <a:schemeClr val="tx2">
                    <a:lumMod val="50000"/>
                  </a:schemeClr>
                </a:solidFill>
              </a:rPr>
              <a:t>Inclusion</a:t>
            </a:r>
            <a:endParaRPr lang="en-IN" dirty="0">
              <a:solidFill>
                <a:schemeClr val="tx2">
                  <a:lumMod val="50000"/>
                </a:schemeClr>
              </a:solidFill>
            </a:endParaRPr>
          </a:p>
        </p:txBody>
      </p:sp>
      <p:sp>
        <p:nvSpPr>
          <p:cNvPr id="20" name="TextBox 19">
            <a:extLst>
              <a:ext uri="{FF2B5EF4-FFF2-40B4-BE49-F238E27FC236}">
                <a16:creationId xmlns:a16="http://schemas.microsoft.com/office/drawing/2014/main" id="{293FF1D0-5C13-B723-9B96-2FDF062BA821}"/>
              </a:ext>
            </a:extLst>
          </p:cNvPr>
          <p:cNvSpPr txBox="1"/>
          <p:nvPr/>
        </p:nvSpPr>
        <p:spPr>
          <a:xfrm>
            <a:off x="6958693" y="2561105"/>
            <a:ext cx="1400175" cy="307777"/>
          </a:xfrm>
          <a:prstGeom prst="rect">
            <a:avLst/>
          </a:prstGeom>
          <a:noFill/>
        </p:spPr>
        <p:txBody>
          <a:bodyPr wrap="square" rtlCol="0">
            <a:spAutoFit/>
          </a:bodyPr>
          <a:lstStyle/>
          <a:p>
            <a:r>
              <a:rPr lang="en-US" dirty="0">
                <a:solidFill>
                  <a:schemeClr val="tx2">
                    <a:lumMod val="50000"/>
                  </a:schemeClr>
                </a:solidFill>
              </a:rPr>
              <a:t>Patches</a:t>
            </a:r>
            <a:endParaRPr lang="en-IN" dirty="0">
              <a:solidFill>
                <a:schemeClr val="tx2">
                  <a:lumMod val="50000"/>
                </a:schemeClr>
              </a:solidFill>
            </a:endParaRPr>
          </a:p>
        </p:txBody>
      </p:sp>
      <p:sp>
        <p:nvSpPr>
          <p:cNvPr id="21" name="TextBox 20">
            <a:extLst>
              <a:ext uri="{FF2B5EF4-FFF2-40B4-BE49-F238E27FC236}">
                <a16:creationId xmlns:a16="http://schemas.microsoft.com/office/drawing/2014/main" id="{709AEEAA-0A5D-1FEA-191E-D8C4EA12E96B}"/>
              </a:ext>
            </a:extLst>
          </p:cNvPr>
          <p:cNvSpPr txBox="1"/>
          <p:nvPr/>
        </p:nvSpPr>
        <p:spPr>
          <a:xfrm>
            <a:off x="1220559" y="4796886"/>
            <a:ext cx="1400175" cy="307777"/>
          </a:xfrm>
          <a:prstGeom prst="rect">
            <a:avLst/>
          </a:prstGeom>
          <a:noFill/>
        </p:spPr>
        <p:txBody>
          <a:bodyPr wrap="square" rtlCol="0">
            <a:spAutoFit/>
          </a:bodyPr>
          <a:lstStyle/>
          <a:p>
            <a:r>
              <a:rPr lang="en-US" dirty="0">
                <a:solidFill>
                  <a:schemeClr val="tx2">
                    <a:lumMod val="50000"/>
                  </a:schemeClr>
                </a:solidFill>
              </a:rPr>
              <a:t>Pitted</a:t>
            </a:r>
            <a:endParaRPr lang="en-IN" dirty="0">
              <a:solidFill>
                <a:schemeClr val="tx2">
                  <a:lumMod val="50000"/>
                </a:schemeClr>
              </a:solidFill>
            </a:endParaRPr>
          </a:p>
        </p:txBody>
      </p:sp>
      <p:sp>
        <p:nvSpPr>
          <p:cNvPr id="22" name="TextBox 21">
            <a:extLst>
              <a:ext uri="{FF2B5EF4-FFF2-40B4-BE49-F238E27FC236}">
                <a16:creationId xmlns:a16="http://schemas.microsoft.com/office/drawing/2014/main" id="{EB523833-B5A6-B1C1-1E73-E9E7D7D2006C}"/>
              </a:ext>
            </a:extLst>
          </p:cNvPr>
          <p:cNvSpPr txBox="1"/>
          <p:nvPr/>
        </p:nvSpPr>
        <p:spPr>
          <a:xfrm>
            <a:off x="4059844" y="4795895"/>
            <a:ext cx="1400175" cy="307777"/>
          </a:xfrm>
          <a:prstGeom prst="rect">
            <a:avLst/>
          </a:prstGeom>
          <a:noFill/>
        </p:spPr>
        <p:txBody>
          <a:bodyPr wrap="square" rtlCol="0">
            <a:spAutoFit/>
          </a:bodyPr>
          <a:lstStyle/>
          <a:p>
            <a:r>
              <a:rPr lang="en-US" dirty="0">
                <a:solidFill>
                  <a:schemeClr val="tx2">
                    <a:lumMod val="50000"/>
                  </a:schemeClr>
                </a:solidFill>
              </a:rPr>
              <a:t>Rolled</a:t>
            </a:r>
            <a:endParaRPr lang="en-IN" dirty="0">
              <a:solidFill>
                <a:schemeClr val="tx2">
                  <a:lumMod val="50000"/>
                </a:schemeClr>
              </a:solidFill>
            </a:endParaRPr>
          </a:p>
        </p:txBody>
      </p:sp>
      <p:sp>
        <p:nvSpPr>
          <p:cNvPr id="23" name="TextBox 22">
            <a:extLst>
              <a:ext uri="{FF2B5EF4-FFF2-40B4-BE49-F238E27FC236}">
                <a16:creationId xmlns:a16="http://schemas.microsoft.com/office/drawing/2014/main" id="{312D239B-F2EB-DD7B-8935-71B9834D0591}"/>
              </a:ext>
            </a:extLst>
          </p:cNvPr>
          <p:cNvSpPr txBox="1"/>
          <p:nvPr/>
        </p:nvSpPr>
        <p:spPr>
          <a:xfrm>
            <a:off x="7014482" y="4817062"/>
            <a:ext cx="1400175" cy="307777"/>
          </a:xfrm>
          <a:prstGeom prst="rect">
            <a:avLst/>
          </a:prstGeom>
          <a:noFill/>
        </p:spPr>
        <p:txBody>
          <a:bodyPr wrap="square" rtlCol="0">
            <a:spAutoFit/>
          </a:bodyPr>
          <a:lstStyle/>
          <a:p>
            <a:r>
              <a:rPr lang="en-US" dirty="0">
                <a:solidFill>
                  <a:schemeClr val="tx2">
                    <a:lumMod val="50000"/>
                  </a:schemeClr>
                </a:solidFill>
              </a:rPr>
              <a:t>Scratches</a:t>
            </a:r>
            <a:endParaRPr lang="en-IN" dirty="0">
              <a:solidFill>
                <a:schemeClr val="tx2">
                  <a:lumMod val="50000"/>
                </a:schemeClr>
              </a:solidFill>
            </a:endParaRPr>
          </a:p>
        </p:txBody>
      </p:sp>
    </p:spTree>
    <p:extLst>
      <p:ext uri="{BB962C8B-B14F-4D97-AF65-F5344CB8AC3E}">
        <p14:creationId xmlns:p14="http://schemas.microsoft.com/office/powerpoint/2010/main" val="135924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8735261-EF10-028F-6ED0-DE93F3005230}"/>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639E904-5287-549E-734F-8A3EDA167407}"/>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1CF03E43-F975-DA09-B812-F0EB8A41C8E3}"/>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641324EA-5541-C6F9-82EC-5FD36872D022}"/>
              </a:ext>
            </a:extLst>
          </p:cNvPr>
          <p:cNvSpPr txBox="1"/>
          <p:nvPr/>
        </p:nvSpPr>
        <p:spPr>
          <a:xfrm>
            <a:off x="451076" y="285304"/>
            <a:ext cx="5321073" cy="400110"/>
          </a:xfrm>
          <a:prstGeom prst="rect">
            <a:avLst/>
          </a:prstGeom>
          <a:noFill/>
        </p:spPr>
        <p:txBody>
          <a:bodyPr wrap="square" rtlCol="0">
            <a:spAutoFit/>
          </a:bodyPr>
          <a:lstStyle/>
          <a:p>
            <a:r>
              <a:rPr lang="en-US" sz="2000" b="1" dirty="0">
                <a:solidFill>
                  <a:schemeClr val="tx1"/>
                </a:solidFill>
              </a:rPr>
              <a:t>Aspect Ratio &amp; Pixel Density Distribution</a:t>
            </a:r>
            <a:endParaRPr lang="en-IN" sz="2000" b="1" dirty="0">
              <a:solidFill>
                <a:schemeClr val="tx1"/>
              </a:solidFill>
            </a:endParaRPr>
          </a:p>
        </p:txBody>
      </p:sp>
      <p:sp>
        <p:nvSpPr>
          <p:cNvPr id="7" name="TextBox 6">
            <a:extLst>
              <a:ext uri="{FF2B5EF4-FFF2-40B4-BE49-F238E27FC236}">
                <a16:creationId xmlns:a16="http://schemas.microsoft.com/office/drawing/2014/main" id="{0E8CBF22-AA89-F7C9-B833-ABD4157D0E65}"/>
              </a:ext>
            </a:extLst>
          </p:cNvPr>
          <p:cNvSpPr txBox="1"/>
          <p:nvPr/>
        </p:nvSpPr>
        <p:spPr>
          <a:xfrm>
            <a:off x="451077" y="852306"/>
            <a:ext cx="455363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rPr>
              <a:t>The spike at 1.0 indicates that all of the images have an aspect ratio of 1, meaning they are square (width and height are equal)</a:t>
            </a:r>
            <a:r>
              <a:rPr lang="en-US" sz="1600" dirty="0"/>
              <a:t>.</a:t>
            </a:r>
            <a:endParaRPr lang="en-IN" sz="1600" dirty="0"/>
          </a:p>
        </p:txBody>
      </p:sp>
      <p:pic>
        <p:nvPicPr>
          <p:cNvPr id="5" name="Picture 4">
            <a:extLst>
              <a:ext uri="{FF2B5EF4-FFF2-40B4-BE49-F238E27FC236}">
                <a16:creationId xmlns:a16="http://schemas.microsoft.com/office/drawing/2014/main" id="{2404A376-2D07-C9BE-7969-19A4C1CC929D}"/>
              </a:ext>
            </a:extLst>
          </p:cNvPr>
          <p:cNvPicPr>
            <a:picLocks noChangeAspect="1"/>
          </p:cNvPicPr>
          <p:nvPr/>
        </p:nvPicPr>
        <p:blipFill>
          <a:blip r:embed="rId3"/>
          <a:stretch>
            <a:fillRect/>
          </a:stretch>
        </p:blipFill>
        <p:spPr>
          <a:xfrm>
            <a:off x="5852260" y="685414"/>
            <a:ext cx="3219277" cy="2143722"/>
          </a:xfrm>
          <a:prstGeom prst="rect">
            <a:avLst/>
          </a:prstGeom>
        </p:spPr>
      </p:pic>
      <p:pic>
        <p:nvPicPr>
          <p:cNvPr id="9" name="Picture 8">
            <a:extLst>
              <a:ext uri="{FF2B5EF4-FFF2-40B4-BE49-F238E27FC236}">
                <a16:creationId xmlns:a16="http://schemas.microsoft.com/office/drawing/2014/main" id="{F6343EEB-5B47-58EF-7E0C-F578E38BE98E}"/>
              </a:ext>
            </a:extLst>
          </p:cNvPr>
          <p:cNvPicPr>
            <a:picLocks noChangeAspect="1"/>
          </p:cNvPicPr>
          <p:nvPr/>
        </p:nvPicPr>
        <p:blipFill>
          <a:blip r:embed="rId4"/>
          <a:stretch>
            <a:fillRect/>
          </a:stretch>
        </p:blipFill>
        <p:spPr>
          <a:xfrm>
            <a:off x="5805584" y="2727272"/>
            <a:ext cx="2809995" cy="2123666"/>
          </a:xfrm>
          <a:prstGeom prst="rect">
            <a:avLst/>
          </a:prstGeom>
        </p:spPr>
      </p:pic>
      <p:sp>
        <p:nvSpPr>
          <p:cNvPr id="10" name="TextBox 9">
            <a:extLst>
              <a:ext uri="{FF2B5EF4-FFF2-40B4-BE49-F238E27FC236}">
                <a16:creationId xmlns:a16="http://schemas.microsoft.com/office/drawing/2014/main" id="{9AEFBFC8-0964-8F1F-7232-8A92A32D9D88}"/>
              </a:ext>
            </a:extLst>
          </p:cNvPr>
          <p:cNvSpPr txBox="1"/>
          <p:nvPr/>
        </p:nvSpPr>
        <p:spPr>
          <a:xfrm>
            <a:off x="451077" y="2886298"/>
            <a:ext cx="4553630" cy="1964640"/>
          </a:xfrm>
          <a:prstGeom prst="rect">
            <a:avLst/>
          </a:prstGeom>
          <a:noFill/>
        </p:spPr>
        <p:txBody>
          <a:bodyPr wrap="square" rtlCol="0">
            <a:spAutoFit/>
          </a:bodyPr>
          <a:lstStyle/>
          <a:p>
            <a:pPr marL="285750" indent="-285750" algn="l">
              <a:spcAft>
                <a:spcPts val="675"/>
              </a:spcAft>
              <a:buFont typeface="Arial" panose="020B0604020202020204" pitchFamily="34" charset="0"/>
              <a:buChar char="•"/>
            </a:pPr>
            <a:r>
              <a:rPr lang="en-US" sz="1600" dirty="0">
                <a:solidFill>
                  <a:schemeClr val="accent5">
                    <a:lumMod val="50000"/>
                  </a:schemeClr>
                </a:solidFill>
                <a:latin typeface="+mn-lt"/>
              </a:rPr>
              <a:t>M</a:t>
            </a:r>
            <a:r>
              <a:rPr lang="en-US" sz="1600" b="0" i="0" dirty="0">
                <a:solidFill>
                  <a:schemeClr val="accent5">
                    <a:lumMod val="50000"/>
                  </a:schemeClr>
                </a:solidFill>
                <a:effectLst/>
                <a:latin typeface="+mn-lt"/>
              </a:rPr>
              <a:t>ost images have mean pixel intensities between 50 and 180, indicating that the dataset contains images that are predominantly of medium brightness.</a:t>
            </a:r>
          </a:p>
          <a:p>
            <a:pPr marL="285750" indent="-285750" algn="l">
              <a:spcAft>
                <a:spcPts val="675"/>
              </a:spcAft>
              <a:buFont typeface="Arial" panose="020B0604020202020204" pitchFamily="34" charset="0"/>
              <a:buChar char="•"/>
            </a:pPr>
            <a:r>
              <a:rPr lang="en-US" sz="1600" b="0" i="0" dirty="0">
                <a:solidFill>
                  <a:schemeClr val="accent5">
                    <a:lumMod val="50000"/>
                  </a:schemeClr>
                </a:solidFill>
                <a:effectLst/>
                <a:latin typeface="+mn-lt"/>
              </a:rPr>
              <a:t>There are fewer very dark (low intensity) or very bright (high intensity) images.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98425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161A782-843A-6806-31A7-3A1D0B6DFEA7}"/>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524FAF6C-C514-7BD3-588C-A17C489DF891}"/>
              </a:ext>
            </a:extLst>
          </p:cNvPr>
          <p:cNvSpPr txBox="1">
            <a:spLocks noGrp="1"/>
          </p:cNvSpPr>
          <p:nvPr>
            <p:ph type="ctrTitle"/>
          </p:nvPr>
        </p:nvSpPr>
        <p:spPr>
          <a:xfrm>
            <a:off x="315750" y="513753"/>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B97112A-56FE-AE7A-3EDF-58E8981A9ABA}"/>
              </a:ext>
            </a:extLst>
          </p:cNvPr>
          <p:cNvSpPr txBox="1"/>
          <p:nvPr/>
        </p:nvSpPr>
        <p:spPr>
          <a:xfrm>
            <a:off x="1319140" y="292562"/>
            <a:ext cx="7995684" cy="646331"/>
          </a:xfrm>
          <a:prstGeom prst="rect">
            <a:avLst/>
          </a:prstGeom>
          <a:noFill/>
        </p:spPr>
        <p:txBody>
          <a:bodyPr wrap="square" rtlCol="0">
            <a:spAutoFit/>
          </a:bodyPr>
          <a:lstStyle/>
          <a:p>
            <a:endParaRPr lang="en-US" sz="2000" b="1" dirty="0"/>
          </a:p>
          <a:p>
            <a:endParaRPr lang="en-IN" sz="1600" b="1" dirty="0">
              <a:solidFill>
                <a:schemeClr val="tx1"/>
              </a:solidFill>
            </a:endParaRPr>
          </a:p>
        </p:txBody>
      </p:sp>
      <p:sp>
        <p:nvSpPr>
          <p:cNvPr id="4" name="TextBox 3">
            <a:extLst>
              <a:ext uri="{FF2B5EF4-FFF2-40B4-BE49-F238E27FC236}">
                <a16:creationId xmlns:a16="http://schemas.microsoft.com/office/drawing/2014/main" id="{499911EA-AA2E-D6C5-1E61-A02951034583}"/>
              </a:ext>
            </a:extLst>
          </p:cNvPr>
          <p:cNvSpPr txBox="1"/>
          <p:nvPr/>
        </p:nvSpPr>
        <p:spPr>
          <a:xfrm>
            <a:off x="451077" y="285304"/>
            <a:ext cx="6900862" cy="400110"/>
          </a:xfrm>
          <a:prstGeom prst="rect">
            <a:avLst/>
          </a:prstGeom>
          <a:noFill/>
        </p:spPr>
        <p:txBody>
          <a:bodyPr wrap="square" rtlCol="0">
            <a:spAutoFit/>
          </a:bodyPr>
          <a:lstStyle/>
          <a:p>
            <a:r>
              <a:rPr lang="en-US" sz="2000" b="1" dirty="0">
                <a:solidFill>
                  <a:schemeClr val="tx1"/>
                </a:solidFill>
              </a:rPr>
              <a:t>Entropy Distribution &amp; Edge Percentage Distribution</a:t>
            </a:r>
            <a:endParaRPr lang="en-IN" sz="2000" b="1" dirty="0">
              <a:solidFill>
                <a:schemeClr val="tx1"/>
              </a:solidFill>
            </a:endParaRPr>
          </a:p>
        </p:txBody>
      </p:sp>
      <p:sp>
        <p:nvSpPr>
          <p:cNvPr id="7" name="TextBox 6">
            <a:extLst>
              <a:ext uri="{FF2B5EF4-FFF2-40B4-BE49-F238E27FC236}">
                <a16:creationId xmlns:a16="http://schemas.microsoft.com/office/drawing/2014/main" id="{4C49C8E6-8513-28BA-F1AB-4E7C6F8438BC}"/>
              </a:ext>
            </a:extLst>
          </p:cNvPr>
          <p:cNvSpPr txBox="1"/>
          <p:nvPr/>
        </p:nvSpPr>
        <p:spPr>
          <a:xfrm>
            <a:off x="410255" y="913863"/>
            <a:ext cx="4553630"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accent5">
                    <a:lumMod val="50000"/>
                  </a:schemeClr>
                </a:solidFill>
                <a:effectLst/>
                <a:latin typeface="+mn-lt"/>
              </a:rPr>
              <a:t>Most images have entropy values between 5 and 8, suggesting the majority of our dataset contains moderately complex textures or patterns. Few Low-Entropy Images suggesting that there are not many images with very simple or homogeneous textures.</a:t>
            </a:r>
          </a:p>
        </p:txBody>
      </p:sp>
      <p:sp>
        <p:nvSpPr>
          <p:cNvPr id="10" name="TextBox 9">
            <a:extLst>
              <a:ext uri="{FF2B5EF4-FFF2-40B4-BE49-F238E27FC236}">
                <a16:creationId xmlns:a16="http://schemas.microsoft.com/office/drawing/2014/main" id="{E89ED9CA-4E6F-3E3D-16EE-17D2F41C9FE8}"/>
              </a:ext>
            </a:extLst>
          </p:cNvPr>
          <p:cNvSpPr txBox="1"/>
          <p:nvPr/>
        </p:nvSpPr>
        <p:spPr>
          <a:xfrm>
            <a:off x="451077" y="3383536"/>
            <a:ext cx="4553630" cy="1136208"/>
          </a:xfrm>
          <a:prstGeom prst="rect">
            <a:avLst/>
          </a:prstGeom>
          <a:noFill/>
        </p:spPr>
        <p:txBody>
          <a:bodyPr wrap="square" rtlCol="0">
            <a:spAutoFit/>
          </a:bodyPr>
          <a:lstStyle/>
          <a:p>
            <a:pPr marL="285750" indent="-285750" algn="l">
              <a:spcAft>
                <a:spcPts val="675"/>
              </a:spcAft>
              <a:buFont typeface="Arial" panose="020B0604020202020204" pitchFamily="34" charset="0"/>
              <a:buChar char="•"/>
            </a:pPr>
            <a:r>
              <a:rPr lang="en-US" sz="1600" dirty="0">
                <a:solidFill>
                  <a:schemeClr val="accent5">
                    <a:lumMod val="50000"/>
                  </a:schemeClr>
                </a:solidFill>
                <a:latin typeface="+mn-lt"/>
              </a:rPr>
              <a:t>T</a:t>
            </a:r>
            <a:r>
              <a:rPr lang="en-US" sz="1600" b="0" i="0" dirty="0">
                <a:solidFill>
                  <a:schemeClr val="accent5">
                    <a:lumMod val="50000"/>
                  </a:schemeClr>
                </a:solidFill>
                <a:effectLst/>
                <a:latin typeface="+mn-lt"/>
              </a:rPr>
              <a:t>he distribution is skewed towards lower edge percentages, which indicates that many images are smoother or less detailed.</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E7DD6EAB-3F08-42E3-A154-F2A24BBAAA82}"/>
              </a:ext>
            </a:extLst>
          </p:cNvPr>
          <p:cNvPicPr>
            <a:picLocks noChangeAspect="1"/>
          </p:cNvPicPr>
          <p:nvPr/>
        </p:nvPicPr>
        <p:blipFill>
          <a:blip r:embed="rId3"/>
          <a:stretch>
            <a:fillRect/>
          </a:stretch>
        </p:blipFill>
        <p:spPr>
          <a:xfrm>
            <a:off x="5716829" y="615727"/>
            <a:ext cx="2871367" cy="2146124"/>
          </a:xfrm>
          <a:prstGeom prst="rect">
            <a:avLst/>
          </a:prstGeom>
        </p:spPr>
      </p:pic>
      <p:pic>
        <p:nvPicPr>
          <p:cNvPr id="11" name="Picture 10">
            <a:extLst>
              <a:ext uri="{FF2B5EF4-FFF2-40B4-BE49-F238E27FC236}">
                <a16:creationId xmlns:a16="http://schemas.microsoft.com/office/drawing/2014/main" id="{B597FD17-659A-03DF-2C1D-BB64E11C9445}"/>
              </a:ext>
            </a:extLst>
          </p:cNvPr>
          <p:cNvPicPr>
            <a:picLocks noChangeAspect="1"/>
          </p:cNvPicPr>
          <p:nvPr/>
        </p:nvPicPr>
        <p:blipFill>
          <a:blip r:embed="rId4"/>
          <a:stretch>
            <a:fillRect/>
          </a:stretch>
        </p:blipFill>
        <p:spPr>
          <a:xfrm>
            <a:off x="5716829" y="2743743"/>
            <a:ext cx="2916691" cy="2249749"/>
          </a:xfrm>
          <a:prstGeom prst="rect">
            <a:avLst/>
          </a:prstGeom>
        </p:spPr>
      </p:pic>
    </p:spTree>
    <p:extLst>
      <p:ext uri="{BB962C8B-B14F-4D97-AF65-F5344CB8AC3E}">
        <p14:creationId xmlns:p14="http://schemas.microsoft.com/office/powerpoint/2010/main" val="3548179567"/>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4394</TotalTime>
  <Words>917</Words>
  <Application>Microsoft Office PowerPoint</Application>
  <PresentationFormat>On-screen Show (16:9)</PresentationFormat>
  <Paragraphs>109</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Montserrat</vt:lpstr>
      <vt:lpstr>Arial</vt:lpstr>
      <vt:lpstr>Simple Light</vt:lpstr>
      <vt:lpstr>Computer Vision Metal Surface Defect Detection By Shri Prakash Yadav Mohammed Arhaam  </vt:lpstr>
      <vt:lpstr>   </vt:lpstr>
      <vt:lpstr>   </vt:lpstr>
      <vt:lpstr>   </vt:lpstr>
      <vt:lpstr>   </vt:lpstr>
      <vt:lpstr>   </vt:lpstr>
      <vt:lpstr>   </vt:lpstr>
      <vt:lpstr>   </vt:lpstr>
      <vt:lpstr>   </vt:lpstr>
      <vt:lpstr>   </vt:lpstr>
      <vt:lpstr>   </vt:lpstr>
      <vt:lpstr>   </vt:lpstr>
      <vt:lpstr>CNN Model</vt:lpstr>
      <vt:lpstr>   </vt:lpstr>
      <vt:lpstr>CNN Model</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Airline Passenger Referral Prediction  </dc:title>
  <cp:lastModifiedBy>Shri Prakash Yadav</cp:lastModifiedBy>
  <cp:revision>97</cp:revision>
  <dcterms:modified xsi:type="dcterms:W3CDTF">2025-02-13T20:50:46Z</dcterms:modified>
</cp:coreProperties>
</file>